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60" r:id="rId3"/>
    <p:sldId id="274" r:id="rId4"/>
    <p:sldId id="275" r:id="rId5"/>
    <p:sldId id="276" r:id="rId6"/>
    <p:sldId id="277" r:id="rId7"/>
    <p:sldId id="278" r:id="rId8"/>
    <p:sldId id="279" r:id="rId9"/>
    <p:sldId id="280" r:id="rId10"/>
    <p:sldId id="281" r:id="rId11"/>
    <p:sldId id="282" r:id="rId12"/>
    <p:sldId id="283" r:id="rId13"/>
    <p:sldId id="284" r:id="rId14"/>
    <p:sldId id="257" r:id="rId15"/>
    <p:sldId id="258" r:id="rId16"/>
    <p:sldId id="285" r:id="rId17"/>
    <p:sldId id="259" r:id="rId18"/>
    <p:sldId id="268" r:id="rId19"/>
    <p:sldId id="267" r:id="rId20"/>
    <p:sldId id="266" r:id="rId21"/>
    <p:sldId id="286" r:id="rId22"/>
    <p:sldId id="287" r:id="rId23"/>
    <p:sldId id="288" r:id="rId24"/>
    <p:sldId id="290" r:id="rId25"/>
    <p:sldId id="293" r:id="rId26"/>
    <p:sldId id="292" r:id="rId27"/>
    <p:sldId id="291"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3C8"/>
    <a:srgbClr val="00B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77"/>
    <p:restoredTop sz="83905"/>
  </p:normalViewPr>
  <p:slideViewPr>
    <p:cSldViewPr snapToGrid="0">
      <p:cViewPr varScale="1">
        <p:scale>
          <a:sx n="150" d="100"/>
          <a:sy n="150" d="100"/>
        </p:scale>
        <p:origin x="168" y="19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nk\Desktop\UR\Spring\business%20project\project\data\w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hink\Desktop\UR\Spring\business%20project\project\data\w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Order</a:t>
            </a:r>
            <a:r>
              <a:rPr lang="en-US" altLang="zh-CN" baseline="0"/>
              <a:t> Wait Time Distribution</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7E3-46A0-B402-76D604A9E55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07E3-46A0-B402-76D604A9E55E}"/>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07E3-46A0-B402-76D604A9E55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Sheet2!$J$13:$L$13</c:f>
              <c:strCache>
                <c:ptCount val="3"/>
                <c:pt idx="0">
                  <c:v>Short Wait Time</c:v>
                </c:pt>
                <c:pt idx="1">
                  <c:v>Medium Wait Time</c:v>
                </c:pt>
                <c:pt idx="2">
                  <c:v>Long Wait Time</c:v>
                </c:pt>
              </c:strCache>
            </c:strRef>
          </c:cat>
          <c:val>
            <c:numRef>
              <c:f>Sheet2!$J$14:$L$14</c:f>
              <c:numCache>
                <c:formatCode>0.00%</c:formatCode>
                <c:ptCount val="3"/>
                <c:pt idx="0">
                  <c:v>0.24997764863656682</c:v>
                </c:pt>
                <c:pt idx="1">
                  <c:v>0.500134108180599</c:v>
                </c:pt>
                <c:pt idx="2">
                  <c:v>0.24988824318283415</c:v>
                </c:pt>
              </c:numCache>
            </c:numRef>
          </c:val>
          <c:extLst>
            <c:ext xmlns:c16="http://schemas.microsoft.com/office/drawing/2014/chart" uri="{C3380CC4-5D6E-409C-BE32-E72D297353CC}">
              <c16:uniqueId val="{00000006-07E3-46A0-B402-76D604A9E55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Delay/On Schedule Order Average</a:t>
            </a:r>
            <a:r>
              <a:rPr lang="en-US" altLang="zh-CN" baseline="0" dirty="0"/>
              <a:t> </a:t>
            </a:r>
            <a:r>
              <a:rPr lang="en-US" altLang="zh-CN" dirty="0"/>
              <a:t>Wait Time (Hour)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Sheet9!$B$1</c:f>
              <c:strCache>
                <c:ptCount val="1"/>
                <c:pt idx="0">
                  <c:v>Wait Time</c:v>
                </c:pt>
              </c:strCache>
            </c:strRef>
          </c:tx>
          <c:spPr>
            <a:solidFill>
              <a:schemeClr val="accent1"/>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Sheet9!$A$2:$A$3</c:f>
              <c:strCache>
                <c:ptCount val="2"/>
                <c:pt idx="0">
                  <c:v>On Schedule</c:v>
                </c:pt>
                <c:pt idx="1">
                  <c:v>Delay</c:v>
                </c:pt>
              </c:strCache>
            </c:strRef>
          </c:cat>
          <c:val>
            <c:numRef>
              <c:f>Sheet9!$B$2:$B$3</c:f>
              <c:numCache>
                <c:formatCode>General</c:formatCode>
                <c:ptCount val="2"/>
                <c:pt idx="0">
                  <c:v>388.166952417895</c:v>
                </c:pt>
                <c:pt idx="1">
                  <c:v>735.48411629488896</c:v>
                </c:pt>
              </c:numCache>
            </c:numRef>
          </c:val>
          <c:extLst>
            <c:ext xmlns:c16="http://schemas.microsoft.com/office/drawing/2014/chart" uri="{C3380CC4-5D6E-409C-BE32-E72D297353CC}">
              <c16:uniqueId val="{00000000-60B9-4B2C-9654-A72D65A363BA}"/>
            </c:ext>
          </c:extLst>
        </c:ser>
        <c:dLbls>
          <c:showLegendKey val="0"/>
          <c:showVal val="0"/>
          <c:showCatName val="0"/>
          <c:showSerName val="0"/>
          <c:showPercent val="0"/>
          <c:showBubbleSize val="0"/>
        </c:dLbls>
        <c:gapWidth val="219"/>
        <c:overlap val="-27"/>
        <c:axId val="765121080"/>
        <c:axId val="765126984"/>
      </c:barChart>
      <c:catAx>
        <c:axId val="765121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126984"/>
        <c:crosses val="autoZero"/>
        <c:auto val="1"/>
        <c:lblAlgn val="ctr"/>
        <c:lblOffset val="100"/>
        <c:noMultiLvlLbl val="0"/>
      </c:catAx>
      <c:valAx>
        <c:axId val="765126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121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j-lt"/>
                <a:ea typeface="+mn-ea"/>
                <a:cs typeface="+mn-cs"/>
              </a:defRPr>
            </a:pPr>
            <a:r>
              <a:rPr lang="en-US" altLang="zh-CN" sz="1600" b="1" dirty="0">
                <a:latin typeface="+mj-lt"/>
              </a:rPr>
              <a:t>Categorical</a:t>
            </a:r>
            <a:r>
              <a:rPr lang="zh-CN" altLang="en-US" sz="1600" b="1" baseline="0" dirty="0">
                <a:latin typeface="+mj-lt"/>
              </a:rPr>
              <a:t> </a:t>
            </a:r>
            <a:r>
              <a:rPr lang="en-US" altLang="zh-CN" sz="1600" b="1" baseline="0" dirty="0">
                <a:latin typeface="+mj-lt"/>
              </a:rPr>
              <a:t>VS.</a:t>
            </a:r>
            <a:r>
              <a:rPr lang="zh-CN" altLang="en-US" sz="1600" b="1" baseline="0" dirty="0">
                <a:latin typeface="+mj-lt"/>
              </a:rPr>
              <a:t> </a:t>
            </a:r>
            <a:r>
              <a:rPr lang="en-US" altLang="zh-CN" sz="1600" b="1" baseline="0" dirty="0">
                <a:latin typeface="+mj-lt"/>
              </a:rPr>
              <a:t>Numerical</a:t>
            </a:r>
            <a:r>
              <a:rPr lang="zh-CN" altLang="en-US" sz="1600" b="1" baseline="0" dirty="0">
                <a:latin typeface="+mj-lt"/>
              </a:rPr>
              <a:t> </a:t>
            </a:r>
            <a:r>
              <a:rPr lang="en-US" altLang="zh-CN" sz="1600" b="1" baseline="0" dirty="0">
                <a:latin typeface="+mj-lt"/>
              </a:rPr>
              <a:t>Attributes</a:t>
            </a:r>
            <a:endParaRPr lang="en-US" sz="1600" b="1" dirty="0">
              <a:latin typeface="+mj-lt"/>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pieChart>
        <c:varyColors val="1"/>
        <c:ser>
          <c:idx val="0"/>
          <c:order val="0"/>
          <c:tx>
            <c:strRef>
              <c:f>Sheet1!$B$1</c:f>
              <c:strCache>
                <c:ptCount val="1"/>
                <c:pt idx="0">
                  <c:v>No. of Attributes</c:v>
                </c:pt>
              </c:strCache>
            </c:strRef>
          </c:tx>
          <c:dPt>
            <c:idx val="0"/>
            <c:bubble3D val="0"/>
            <c:spPr>
              <a:solidFill>
                <a:schemeClr val="accent5">
                  <a:tint val="77000"/>
                </a:schemeClr>
              </a:solidFill>
              <a:ln w="19050">
                <a:solidFill>
                  <a:schemeClr val="lt1"/>
                </a:solidFill>
              </a:ln>
              <a:effectLst/>
            </c:spPr>
            <c:extLst>
              <c:ext xmlns:c16="http://schemas.microsoft.com/office/drawing/2014/chart" uri="{C3380CC4-5D6E-409C-BE32-E72D297353CC}">
                <c16:uniqueId val="{00000001-569B-F14D-BB01-00CA18A94522}"/>
              </c:ext>
            </c:extLst>
          </c:dPt>
          <c:dPt>
            <c:idx val="1"/>
            <c:bubble3D val="0"/>
            <c:spPr>
              <a:solidFill>
                <a:schemeClr val="accent5">
                  <a:shade val="76000"/>
                </a:schemeClr>
              </a:solidFill>
              <a:ln w="19050">
                <a:solidFill>
                  <a:schemeClr val="lt1"/>
                </a:solidFill>
              </a:ln>
              <a:effectLst/>
            </c:spPr>
            <c:extLst>
              <c:ext xmlns:c16="http://schemas.microsoft.com/office/drawing/2014/chart" uri="{C3380CC4-5D6E-409C-BE32-E72D297353CC}">
                <c16:uniqueId val="{00000003-4D4E-0D48-871B-2BBDE3998284}"/>
              </c:ext>
            </c:extLst>
          </c:dPt>
          <c:dLbls>
            <c:dLbl>
              <c:idx val="0"/>
              <c:layout>
                <c:manualLayout>
                  <c:x val="-0.14930763203244687"/>
                  <c:y val="-3.0204092060177053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C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69B-F14D-BB01-00CA18A94522}"/>
                </c:ext>
              </c:extLst>
            </c:dLbl>
            <c:dLbl>
              <c:idx val="1"/>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9.1102621483911059E-2"/>
                      <c:h val="0.11254442858374608"/>
                    </c:manualLayout>
                  </c15:layout>
                </c:ext>
                <c:ext xmlns:c16="http://schemas.microsoft.com/office/drawing/2014/chart" uri="{C3380CC4-5D6E-409C-BE32-E72D297353CC}">
                  <c16:uniqueId val="{00000003-4D4E-0D48-871B-2BBDE399828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Categorical</c:v>
                </c:pt>
                <c:pt idx="1">
                  <c:v>Numerical</c:v>
                </c:pt>
              </c:strCache>
            </c:strRef>
          </c:cat>
          <c:val>
            <c:numRef>
              <c:f>Sheet1!$B$2:$B$3</c:f>
              <c:numCache>
                <c:formatCode>General</c:formatCode>
                <c:ptCount val="2"/>
                <c:pt idx="0">
                  <c:v>25</c:v>
                </c:pt>
                <c:pt idx="1">
                  <c:v>23</c:v>
                </c:pt>
              </c:numCache>
            </c:numRef>
          </c:val>
          <c:extLst>
            <c:ext xmlns:c16="http://schemas.microsoft.com/office/drawing/2014/chart" uri="{C3380CC4-5D6E-409C-BE32-E72D297353CC}">
              <c16:uniqueId val="{00000000-569B-F14D-BB01-00CA18A94522}"/>
            </c:ext>
          </c:extLst>
        </c:ser>
        <c:dLbls>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197" b="1" i="0" u="none" strike="noStrike" kern="1200" baseline="0">
                <a:solidFill>
                  <a:srgbClr val="C0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26DCC-E44E-6143-AD4D-9285BF5C2B59}" type="doc">
      <dgm:prSet loTypeId="urn:microsoft.com/office/officeart/2005/8/layout/matrix2" loCatId="" qsTypeId="urn:microsoft.com/office/officeart/2005/8/quickstyle/simple1" qsCatId="simple" csTypeId="urn:microsoft.com/office/officeart/2005/8/colors/accent5_5" csCatId="accent5" phldr="1"/>
      <dgm:spPr/>
      <dgm:t>
        <a:bodyPr/>
        <a:lstStyle/>
        <a:p>
          <a:endParaRPr lang="en-US"/>
        </a:p>
      </dgm:t>
    </dgm:pt>
    <dgm:pt modelId="{1828B914-3ECC-D542-8312-CC00C187E5F7}">
      <dgm:prSet phldrT="[Text]" custT="1"/>
      <dgm:spPr>
        <a:noFill/>
      </dgm:spPr>
      <dgm:t>
        <a:bodyPr/>
        <a:lstStyle/>
        <a:p>
          <a:r>
            <a:rPr lang="en-US" altLang="zh-CN" sz="1600" dirty="0"/>
            <a:t>XXX</a:t>
          </a:r>
          <a:endParaRPr lang="en-US" sz="1600" dirty="0"/>
        </a:p>
      </dgm:t>
    </dgm:pt>
    <dgm:pt modelId="{7A6980B8-BCD9-6043-B8BA-6234BDCA7255}" type="sibTrans" cxnId="{F089C6E4-C211-CB45-8F15-66888C7FBBFF}">
      <dgm:prSet/>
      <dgm:spPr/>
      <dgm:t>
        <a:bodyPr/>
        <a:lstStyle/>
        <a:p>
          <a:endParaRPr lang="en-US"/>
        </a:p>
      </dgm:t>
    </dgm:pt>
    <dgm:pt modelId="{26C1EA57-486B-BE4F-8D71-644706BC78E9}" type="parTrans" cxnId="{F089C6E4-C211-CB45-8F15-66888C7FBBFF}">
      <dgm:prSet/>
      <dgm:spPr/>
      <dgm:t>
        <a:bodyPr/>
        <a:lstStyle/>
        <a:p>
          <a:endParaRPr lang="en-US"/>
        </a:p>
      </dgm:t>
    </dgm:pt>
    <dgm:pt modelId="{F9F328DB-970E-2E4B-A89C-7F58F532740E}" type="pres">
      <dgm:prSet presAssocID="{E3026DCC-E44E-6143-AD4D-9285BF5C2B59}" presName="matrix" presStyleCnt="0">
        <dgm:presLayoutVars>
          <dgm:chMax val="1"/>
          <dgm:dir/>
          <dgm:resizeHandles val="exact"/>
        </dgm:presLayoutVars>
      </dgm:prSet>
      <dgm:spPr/>
    </dgm:pt>
    <dgm:pt modelId="{7A37724D-879C-724C-A612-D8141406F818}" type="pres">
      <dgm:prSet presAssocID="{E3026DCC-E44E-6143-AD4D-9285BF5C2B59}" presName="axisShape" presStyleLbl="bgShp" presStyleIdx="0" presStyleCnt="1"/>
      <dgm:spPr/>
    </dgm:pt>
    <dgm:pt modelId="{870A71F2-AA22-1449-BDD3-A9FFEC436DE0}" type="pres">
      <dgm:prSet presAssocID="{E3026DCC-E44E-6143-AD4D-9285BF5C2B59}" presName="rect1" presStyleLbl="node1" presStyleIdx="0" presStyleCnt="4">
        <dgm:presLayoutVars>
          <dgm:chMax val="0"/>
          <dgm:chPref val="0"/>
          <dgm:bulletEnabled val="1"/>
        </dgm:presLayoutVars>
      </dgm:prSet>
      <dgm:spPr/>
    </dgm:pt>
    <dgm:pt modelId="{E877732A-56C9-A744-AD26-3567CF93DA51}" type="pres">
      <dgm:prSet presAssocID="{E3026DCC-E44E-6143-AD4D-9285BF5C2B59}" presName="rect2" presStyleLbl="node1" presStyleIdx="1" presStyleCnt="4">
        <dgm:presLayoutVars>
          <dgm:chMax val="0"/>
          <dgm:chPref val="0"/>
          <dgm:bulletEnabled val="1"/>
        </dgm:presLayoutVars>
      </dgm:prSet>
      <dgm:spPr>
        <a:noFill/>
      </dgm:spPr>
    </dgm:pt>
    <dgm:pt modelId="{31FF1082-80CE-4F47-AA53-277FB6A8DEC2}" type="pres">
      <dgm:prSet presAssocID="{E3026DCC-E44E-6143-AD4D-9285BF5C2B59}" presName="rect3" presStyleLbl="node1" presStyleIdx="2" presStyleCnt="4">
        <dgm:presLayoutVars>
          <dgm:chMax val="0"/>
          <dgm:chPref val="0"/>
          <dgm:bulletEnabled val="1"/>
        </dgm:presLayoutVars>
      </dgm:prSet>
      <dgm:spPr>
        <a:noFill/>
      </dgm:spPr>
    </dgm:pt>
    <dgm:pt modelId="{A92C9BC6-4DDC-1047-97A6-F030898DB5D5}" type="pres">
      <dgm:prSet presAssocID="{E3026DCC-E44E-6143-AD4D-9285BF5C2B59}" presName="rect4" presStyleLbl="node1" presStyleIdx="3" presStyleCnt="4">
        <dgm:presLayoutVars>
          <dgm:chMax val="0"/>
          <dgm:chPref val="0"/>
          <dgm:bulletEnabled val="1"/>
        </dgm:presLayoutVars>
      </dgm:prSet>
      <dgm:spPr>
        <a:noFill/>
      </dgm:spPr>
    </dgm:pt>
  </dgm:ptLst>
  <dgm:cxnLst>
    <dgm:cxn modelId="{77A43398-EEA9-294F-A182-FBD0C8ED796C}" type="presOf" srcId="{1828B914-3ECC-D542-8312-CC00C187E5F7}" destId="{870A71F2-AA22-1449-BDD3-A9FFEC436DE0}" srcOrd="0" destOrd="0" presId="urn:microsoft.com/office/officeart/2005/8/layout/matrix2"/>
    <dgm:cxn modelId="{FDA041AE-EE9B-0C40-A23D-C46942665B69}" type="presOf" srcId="{E3026DCC-E44E-6143-AD4D-9285BF5C2B59}" destId="{F9F328DB-970E-2E4B-A89C-7F58F532740E}" srcOrd="0" destOrd="0" presId="urn:microsoft.com/office/officeart/2005/8/layout/matrix2"/>
    <dgm:cxn modelId="{F089C6E4-C211-CB45-8F15-66888C7FBBFF}" srcId="{E3026DCC-E44E-6143-AD4D-9285BF5C2B59}" destId="{1828B914-3ECC-D542-8312-CC00C187E5F7}" srcOrd="0" destOrd="0" parTransId="{26C1EA57-486B-BE4F-8D71-644706BC78E9}" sibTransId="{7A6980B8-BCD9-6043-B8BA-6234BDCA7255}"/>
    <dgm:cxn modelId="{44CCC45D-2EB2-424D-BD80-CE08BEC48771}" type="presParOf" srcId="{F9F328DB-970E-2E4B-A89C-7F58F532740E}" destId="{7A37724D-879C-724C-A612-D8141406F818}" srcOrd="0" destOrd="0" presId="urn:microsoft.com/office/officeart/2005/8/layout/matrix2"/>
    <dgm:cxn modelId="{A60CE55B-D465-2246-AE0D-F74839379506}" type="presParOf" srcId="{F9F328DB-970E-2E4B-A89C-7F58F532740E}" destId="{870A71F2-AA22-1449-BDD3-A9FFEC436DE0}" srcOrd="1" destOrd="0" presId="urn:microsoft.com/office/officeart/2005/8/layout/matrix2"/>
    <dgm:cxn modelId="{93AB6502-3F89-C14F-BE84-F0A99E2E1A0F}" type="presParOf" srcId="{F9F328DB-970E-2E4B-A89C-7F58F532740E}" destId="{E877732A-56C9-A744-AD26-3567CF93DA51}" srcOrd="2" destOrd="0" presId="urn:microsoft.com/office/officeart/2005/8/layout/matrix2"/>
    <dgm:cxn modelId="{E9213338-538E-C54A-840D-A71C3DC3E3C8}" type="presParOf" srcId="{F9F328DB-970E-2E4B-A89C-7F58F532740E}" destId="{31FF1082-80CE-4F47-AA53-277FB6A8DEC2}" srcOrd="3" destOrd="0" presId="urn:microsoft.com/office/officeart/2005/8/layout/matrix2"/>
    <dgm:cxn modelId="{9F6683D4-76B6-464A-9EF6-BF18DFECCD9F}" type="presParOf" srcId="{F9F328DB-970E-2E4B-A89C-7F58F532740E}" destId="{A92C9BC6-4DDC-1047-97A6-F030898DB5D5}"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0B1175-5C71-4C1C-9B8E-9BAF93BC24AE}" type="doc">
      <dgm:prSet loTypeId="urn:microsoft.com/office/officeart/2005/8/layout/list1" loCatId="list" qsTypeId="urn:microsoft.com/office/officeart/2005/8/quickstyle/simple1" qsCatId="simple" csTypeId="urn:microsoft.com/office/officeart/2005/8/colors/accent5_3" csCatId="accent5" phldr="1"/>
      <dgm:spPr/>
      <dgm:t>
        <a:bodyPr/>
        <a:lstStyle/>
        <a:p>
          <a:endParaRPr lang="en-US"/>
        </a:p>
      </dgm:t>
    </dgm:pt>
    <dgm:pt modelId="{17080EE6-3BC9-4919-B1DB-899814BE644F}">
      <dgm:prSet/>
      <dgm:spPr/>
      <dgm:t>
        <a:bodyPr/>
        <a:lstStyle/>
        <a:p>
          <a:pPr>
            <a:lnSpc>
              <a:spcPct val="100000"/>
            </a:lnSpc>
          </a:pPr>
          <a:r>
            <a:rPr lang="en-US" dirty="0"/>
            <a:t>11 Relative Attributes</a:t>
          </a:r>
        </a:p>
      </dgm:t>
    </dgm:pt>
    <dgm:pt modelId="{0229DDB5-30DB-4BAA-A3F6-5C86C5F6809B}" type="parTrans" cxnId="{498DA25A-BC49-4F03-B85A-A4FE0553188D}">
      <dgm:prSet/>
      <dgm:spPr/>
      <dgm:t>
        <a:bodyPr/>
        <a:lstStyle/>
        <a:p>
          <a:endParaRPr lang="en-US"/>
        </a:p>
      </dgm:t>
    </dgm:pt>
    <dgm:pt modelId="{6EC17CE6-3434-4DF2-8E59-285A6E814694}" type="sibTrans" cxnId="{498DA25A-BC49-4F03-B85A-A4FE0553188D}">
      <dgm:prSet/>
      <dgm:spPr/>
      <dgm:t>
        <a:bodyPr/>
        <a:lstStyle/>
        <a:p>
          <a:endParaRPr lang="en-US"/>
        </a:p>
      </dgm:t>
    </dgm:pt>
    <dgm:pt modelId="{09ABFAEC-B708-4091-9FA2-7F27285D5AC6}">
      <dgm:prSet/>
      <dgm:spPr/>
      <dgm:t>
        <a:bodyPr/>
        <a:lstStyle/>
        <a:p>
          <a:pPr>
            <a:lnSpc>
              <a:spcPct val="100000"/>
            </a:lnSpc>
          </a:pPr>
          <a:r>
            <a:rPr lang="en-US" dirty="0"/>
            <a:t>6   Regression Model</a:t>
          </a:r>
        </a:p>
      </dgm:t>
    </dgm:pt>
    <dgm:pt modelId="{18316DFC-4AAA-4E7C-A76C-FBC43B3A143E}" type="parTrans" cxnId="{28557B99-2008-4DC6-95E6-9DA5E28F2723}">
      <dgm:prSet/>
      <dgm:spPr/>
      <dgm:t>
        <a:bodyPr/>
        <a:lstStyle/>
        <a:p>
          <a:endParaRPr lang="en-US"/>
        </a:p>
      </dgm:t>
    </dgm:pt>
    <dgm:pt modelId="{A5EC5D40-5586-4CFE-B8F3-1919767DDC04}" type="sibTrans" cxnId="{28557B99-2008-4DC6-95E6-9DA5E28F2723}">
      <dgm:prSet/>
      <dgm:spPr/>
      <dgm:t>
        <a:bodyPr/>
        <a:lstStyle/>
        <a:p>
          <a:endParaRPr lang="en-US"/>
        </a:p>
      </dgm:t>
    </dgm:pt>
    <dgm:pt modelId="{8254477D-1398-4183-858D-4D72377A90E4}">
      <dgm:prSet/>
      <dgm:spPr/>
      <dgm:t>
        <a:bodyPr/>
        <a:lstStyle/>
        <a:p>
          <a:pPr>
            <a:lnSpc>
              <a:spcPct val="100000"/>
            </a:lnSpc>
          </a:pPr>
          <a:r>
            <a:rPr lang="en-US" dirty="0"/>
            <a:t>3   Evaluation Metrics </a:t>
          </a:r>
        </a:p>
      </dgm:t>
    </dgm:pt>
    <dgm:pt modelId="{F29B0545-0DC0-4C7E-A346-122B9958BE6D}" type="parTrans" cxnId="{C15AA432-18D5-4906-8120-E2381796AAA0}">
      <dgm:prSet/>
      <dgm:spPr/>
      <dgm:t>
        <a:bodyPr/>
        <a:lstStyle/>
        <a:p>
          <a:endParaRPr lang="en-US"/>
        </a:p>
      </dgm:t>
    </dgm:pt>
    <dgm:pt modelId="{C4530F94-E2D9-4C04-86E3-EB64A471598A}" type="sibTrans" cxnId="{C15AA432-18D5-4906-8120-E2381796AAA0}">
      <dgm:prSet/>
      <dgm:spPr/>
      <dgm:t>
        <a:bodyPr/>
        <a:lstStyle/>
        <a:p>
          <a:endParaRPr lang="en-US"/>
        </a:p>
      </dgm:t>
    </dgm:pt>
    <dgm:pt modelId="{A9C958CB-F43B-4B48-A6A5-1B2764687B5B}" type="pres">
      <dgm:prSet presAssocID="{DB0B1175-5C71-4C1C-9B8E-9BAF93BC24AE}" presName="linear" presStyleCnt="0">
        <dgm:presLayoutVars>
          <dgm:dir/>
          <dgm:animLvl val="lvl"/>
          <dgm:resizeHandles val="exact"/>
        </dgm:presLayoutVars>
      </dgm:prSet>
      <dgm:spPr/>
    </dgm:pt>
    <dgm:pt modelId="{522EF0BB-8B79-1B48-8465-F3AF4B05DDC0}" type="pres">
      <dgm:prSet presAssocID="{17080EE6-3BC9-4919-B1DB-899814BE644F}" presName="parentLin" presStyleCnt="0"/>
      <dgm:spPr/>
    </dgm:pt>
    <dgm:pt modelId="{BE746CEE-E33B-3247-9BDB-7E833177A617}" type="pres">
      <dgm:prSet presAssocID="{17080EE6-3BC9-4919-B1DB-899814BE644F}" presName="parentLeftMargin" presStyleLbl="node1" presStyleIdx="0" presStyleCnt="3"/>
      <dgm:spPr/>
    </dgm:pt>
    <dgm:pt modelId="{07333CC3-6395-5141-918F-23D99B9FCCD8}" type="pres">
      <dgm:prSet presAssocID="{17080EE6-3BC9-4919-B1DB-899814BE644F}" presName="parentText" presStyleLbl="node1" presStyleIdx="0" presStyleCnt="3">
        <dgm:presLayoutVars>
          <dgm:chMax val="0"/>
          <dgm:bulletEnabled val="1"/>
        </dgm:presLayoutVars>
      </dgm:prSet>
      <dgm:spPr/>
    </dgm:pt>
    <dgm:pt modelId="{8E074669-8CAC-B848-B6C4-CB9358BD2EA7}" type="pres">
      <dgm:prSet presAssocID="{17080EE6-3BC9-4919-B1DB-899814BE644F}" presName="negativeSpace" presStyleCnt="0"/>
      <dgm:spPr/>
    </dgm:pt>
    <dgm:pt modelId="{BBF4E7E8-2D0E-7342-BDD2-8CC505AC1D15}" type="pres">
      <dgm:prSet presAssocID="{17080EE6-3BC9-4919-B1DB-899814BE644F}" presName="childText" presStyleLbl="conFgAcc1" presStyleIdx="0" presStyleCnt="3">
        <dgm:presLayoutVars>
          <dgm:bulletEnabled val="1"/>
        </dgm:presLayoutVars>
      </dgm:prSet>
      <dgm:spPr/>
    </dgm:pt>
    <dgm:pt modelId="{F0E8533F-FF2D-1B4A-A910-AE48115CC8CE}" type="pres">
      <dgm:prSet presAssocID="{6EC17CE6-3434-4DF2-8E59-285A6E814694}" presName="spaceBetweenRectangles" presStyleCnt="0"/>
      <dgm:spPr/>
    </dgm:pt>
    <dgm:pt modelId="{9E79C5D1-67CD-734F-991E-6E4240F41A67}" type="pres">
      <dgm:prSet presAssocID="{09ABFAEC-B708-4091-9FA2-7F27285D5AC6}" presName="parentLin" presStyleCnt="0"/>
      <dgm:spPr/>
    </dgm:pt>
    <dgm:pt modelId="{A51DD92B-BC38-B948-8870-A5D31923A0B8}" type="pres">
      <dgm:prSet presAssocID="{09ABFAEC-B708-4091-9FA2-7F27285D5AC6}" presName="parentLeftMargin" presStyleLbl="node1" presStyleIdx="0" presStyleCnt="3"/>
      <dgm:spPr/>
    </dgm:pt>
    <dgm:pt modelId="{171F9DD0-CEBB-6F46-B716-306FFC0E61E8}" type="pres">
      <dgm:prSet presAssocID="{09ABFAEC-B708-4091-9FA2-7F27285D5AC6}" presName="parentText" presStyleLbl="node1" presStyleIdx="1" presStyleCnt="3">
        <dgm:presLayoutVars>
          <dgm:chMax val="0"/>
          <dgm:bulletEnabled val="1"/>
        </dgm:presLayoutVars>
      </dgm:prSet>
      <dgm:spPr/>
    </dgm:pt>
    <dgm:pt modelId="{ABC3421B-5D84-CE42-8DD4-B620A1698A8A}" type="pres">
      <dgm:prSet presAssocID="{09ABFAEC-B708-4091-9FA2-7F27285D5AC6}" presName="negativeSpace" presStyleCnt="0"/>
      <dgm:spPr/>
    </dgm:pt>
    <dgm:pt modelId="{93240056-7137-FF45-B8D6-1B6A85CD01D9}" type="pres">
      <dgm:prSet presAssocID="{09ABFAEC-B708-4091-9FA2-7F27285D5AC6}" presName="childText" presStyleLbl="conFgAcc1" presStyleIdx="1" presStyleCnt="3">
        <dgm:presLayoutVars>
          <dgm:bulletEnabled val="1"/>
        </dgm:presLayoutVars>
      </dgm:prSet>
      <dgm:spPr/>
    </dgm:pt>
    <dgm:pt modelId="{E5EAE69B-D21C-514E-8581-631814C10E3E}" type="pres">
      <dgm:prSet presAssocID="{A5EC5D40-5586-4CFE-B8F3-1919767DDC04}" presName="spaceBetweenRectangles" presStyleCnt="0"/>
      <dgm:spPr/>
    </dgm:pt>
    <dgm:pt modelId="{95467FEA-9E93-964B-9FE0-63DE632E6E8B}" type="pres">
      <dgm:prSet presAssocID="{8254477D-1398-4183-858D-4D72377A90E4}" presName="parentLin" presStyleCnt="0"/>
      <dgm:spPr/>
    </dgm:pt>
    <dgm:pt modelId="{EACC78F2-778C-274D-B807-10DCF85229B6}" type="pres">
      <dgm:prSet presAssocID="{8254477D-1398-4183-858D-4D72377A90E4}" presName="parentLeftMargin" presStyleLbl="node1" presStyleIdx="1" presStyleCnt="3"/>
      <dgm:spPr/>
    </dgm:pt>
    <dgm:pt modelId="{FBDDEFEB-B13A-A447-851C-090FA6F81CB2}" type="pres">
      <dgm:prSet presAssocID="{8254477D-1398-4183-858D-4D72377A90E4}" presName="parentText" presStyleLbl="node1" presStyleIdx="2" presStyleCnt="3">
        <dgm:presLayoutVars>
          <dgm:chMax val="0"/>
          <dgm:bulletEnabled val="1"/>
        </dgm:presLayoutVars>
      </dgm:prSet>
      <dgm:spPr/>
    </dgm:pt>
    <dgm:pt modelId="{764ADD4C-CA95-A045-8E19-84704BEF10EE}" type="pres">
      <dgm:prSet presAssocID="{8254477D-1398-4183-858D-4D72377A90E4}" presName="negativeSpace" presStyleCnt="0"/>
      <dgm:spPr/>
    </dgm:pt>
    <dgm:pt modelId="{F6AB6EB8-8FFF-644B-AC98-7911B8E57D87}" type="pres">
      <dgm:prSet presAssocID="{8254477D-1398-4183-858D-4D72377A90E4}" presName="childText" presStyleLbl="conFgAcc1" presStyleIdx="2" presStyleCnt="3">
        <dgm:presLayoutVars>
          <dgm:bulletEnabled val="1"/>
        </dgm:presLayoutVars>
      </dgm:prSet>
      <dgm:spPr/>
    </dgm:pt>
  </dgm:ptLst>
  <dgm:cxnLst>
    <dgm:cxn modelId="{67541B16-7C2E-5149-98D2-0666993389C7}" type="presOf" srcId="{09ABFAEC-B708-4091-9FA2-7F27285D5AC6}" destId="{171F9DD0-CEBB-6F46-B716-306FFC0E61E8}" srcOrd="1" destOrd="0" presId="urn:microsoft.com/office/officeart/2005/8/layout/list1"/>
    <dgm:cxn modelId="{3EE9B023-C31B-E143-8C5D-FBD2AE494EA8}" type="presOf" srcId="{8254477D-1398-4183-858D-4D72377A90E4}" destId="{FBDDEFEB-B13A-A447-851C-090FA6F81CB2}" srcOrd="1" destOrd="0" presId="urn:microsoft.com/office/officeart/2005/8/layout/list1"/>
    <dgm:cxn modelId="{C15AA432-18D5-4906-8120-E2381796AAA0}" srcId="{DB0B1175-5C71-4C1C-9B8E-9BAF93BC24AE}" destId="{8254477D-1398-4183-858D-4D72377A90E4}" srcOrd="2" destOrd="0" parTransId="{F29B0545-0DC0-4C7E-A346-122B9958BE6D}" sibTransId="{C4530F94-E2D9-4C04-86E3-EB64A471598A}"/>
    <dgm:cxn modelId="{498DA25A-BC49-4F03-B85A-A4FE0553188D}" srcId="{DB0B1175-5C71-4C1C-9B8E-9BAF93BC24AE}" destId="{17080EE6-3BC9-4919-B1DB-899814BE644F}" srcOrd="0" destOrd="0" parTransId="{0229DDB5-30DB-4BAA-A3F6-5C86C5F6809B}" sibTransId="{6EC17CE6-3434-4DF2-8E59-285A6E814694}"/>
    <dgm:cxn modelId="{3134AA60-EBAF-F148-8429-FE54C1E40C63}" type="presOf" srcId="{17080EE6-3BC9-4919-B1DB-899814BE644F}" destId="{BE746CEE-E33B-3247-9BDB-7E833177A617}" srcOrd="0" destOrd="0" presId="urn:microsoft.com/office/officeart/2005/8/layout/list1"/>
    <dgm:cxn modelId="{3EA6F87F-78F9-2C48-940C-ADDCAB0C1588}" type="presOf" srcId="{DB0B1175-5C71-4C1C-9B8E-9BAF93BC24AE}" destId="{A9C958CB-F43B-4B48-A6A5-1B2764687B5B}" srcOrd="0" destOrd="0" presId="urn:microsoft.com/office/officeart/2005/8/layout/list1"/>
    <dgm:cxn modelId="{28557B99-2008-4DC6-95E6-9DA5E28F2723}" srcId="{DB0B1175-5C71-4C1C-9B8E-9BAF93BC24AE}" destId="{09ABFAEC-B708-4091-9FA2-7F27285D5AC6}" srcOrd="1" destOrd="0" parTransId="{18316DFC-4AAA-4E7C-A76C-FBC43B3A143E}" sibTransId="{A5EC5D40-5586-4CFE-B8F3-1919767DDC04}"/>
    <dgm:cxn modelId="{36A8E899-306F-1B4A-B4B0-96BF7216D3B5}" type="presOf" srcId="{09ABFAEC-B708-4091-9FA2-7F27285D5AC6}" destId="{A51DD92B-BC38-B948-8870-A5D31923A0B8}" srcOrd="0" destOrd="0" presId="urn:microsoft.com/office/officeart/2005/8/layout/list1"/>
    <dgm:cxn modelId="{B2E46DC0-FF14-8047-923C-AEC135BEF3E5}" type="presOf" srcId="{8254477D-1398-4183-858D-4D72377A90E4}" destId="{EACC78F2-778C-274D-B807-10DCF85229B6}" srcOrd="0" destOrd="0" presId="urn:microsoft.com/office/officeart/2005/8/layout/list1"/>
    <dgm:cxn modelId="{C370FDC6-5249-CA4E-A668-290D5B48BF01}" type="presOf" srcId="{17080EE6-3BC9-4919-B1DB-899814BE644F}" destId="{07333CC3-6395-5141-918F-23D99B9FCCD8}" srcOrd="1" destOrd="0" presId="urn:microsoft.com/office/officeart/2005/8/layout/list1"/>
    <dgm:cxn modelId="{9ADC4C82-020C-1343-9E17-D0B141BA8FB4}" type="presParOf" srcId="{A9C958CB-F43B-4B48-A6A5-1B2764687B5B}" destId="{522EF0BB-8B79-1B48-8465-F3AF4B05DDC0}" srcOrd="0" destOrd="0" presId="urn:microsoft.com/office/officeart/2005/8/layout/list1"/>
    <dgm:cxn modelId="{9788694F-9359-F44C-8472-CE9DB15CBDAB}" type="presParOf" srcId="{522EF0BB-8B79-1B48-8465-F3AF4B05DDC0}" destId="{BE746CEE-E33B-3247-9BDB-7E833177A617}" srcOrd="0" destOrd="0" presId="urn:microsoft.com/office/officeart/2005/8/layout/list1"/>
    <dgm:cxn modelId="{2984700A-63A3-B046-8BF9-A07B3BE975ED}" type="presParOf" srcId="{522EF0BB-8B79-1B48-8465-F3AF4B05DDC0}" destId="{07333CC3-6395-5141-918F-23D99B9FCCD8}" srcOrd="1" destOrd="0" presId="urn:microsoft.com/office/officeart/2005/8/layout/list1"/>
    <dgm:cxn modelId="{B52F3A75-0C6A-914D-9FAB-C48979D94D3E}" type="presParOf" srcId="{A9C958CB-F43B-4B48-A6A5-1B2764687B5B}" destId="{8E074669-8CAC-B848-B6C4-CB9358BD2EA7}" srcOrd="1" destOrd="0" presId="urn:microsoft.com/office/officeart/2005/8/layout/list1"/>
    <dgm:cxn modelId="{E1A1F30A-5A6E-784A-9311-3C60019ECB08}" type="presParOf" srcId="{A9C958CB-F43B-4B48-A6A5-1B2764687B5B}" destId="{BBF4E7E8-2D0E-7342-BDD2-8CC505AC1D15}" srcOrd="2" destOrd="0" presId="urn:microsoft.com/office/officeart/2005/8/layout/list1"/>
    <dgm:cxn modelId="{5004F588-92EF-2544-84A4-407DA17A0D94}" type="presParOf" srcId="{A9C958CB-F43B-4B48-A6A5-1B2764687B5B}" destId="{F0E8533F-FF2D-1B4A-A910-AE48115CC8CE}" srcOrd="3" destOrd="0" presId="urn:microsoft.com/office/officeart/2005/8/layout/list1"/>
    <dgm:cxn modelId="{C769A92C-91D3-6444-889E-3AAF36B172A9}" type="presParOf" srcId="{A9C958CB-F43B-4B48-A6A5-1B2764687B5B}" destId="{9E79C5D1-67CD-734F-991E-6E4240F41A67}" srcOrd="4" destOrd="0" presId="urn:microsoft.com/office/officeart/2005/8/layout/list1"/>
    <dgm:cxn modelId="{A0992027-6698-7647-B873-2495600C89A3}" type="presParOf" srcId="{9E79C5D1-67CD-734F-991E-6E4240F41A67}" destId="{A51DD92B-BC38-B948-8870-A5D31923A0B8}" srcOrd="0" destOrd="0" presId="urn:microsoft.com/office/officeart/2005/8/layout/list1"/>
    <dgm:cxn modelId="{0B06564C-D9FA-0741-8E3A-531ECEEB9839}" type="presParOf" srcId="{9E79C5D1-67CD-734F-991E-6E4240F41A67}" destId="{171F9DD0-CEBB-6F46-B716-306FFC0E61E8}" srcOrd="1" destOrd="0" presId="urn:microsoft.com/office/officeart/2005/8/layout/list1"/>
    <dgm:cxn modelId="{A2CB3E7D-0415-E24A-B486-7A5EADA296E5}" type="presParOf" srcId="{A9C958CB-F43B-4B48-A6A5-1B2764687B5B}" destId="{ABC3421B-5D84-CE42-8DD4-B620A1698A8A}" srcOrd="5" destOrd="0" presId="urn:microsoft.com/office/officeart/2005/8/layout/list1"/>
    <dgm:cxn modelId="{7645653A-9B1F-4C46-B2EB-50CFC26B5044}" type="presParOf" srcId="{A9C958CB-F43B-4B48-A6A5-1B2764687B5B}" destId="{93240056-7137-FF45-B8D6-1B6A85CD01D9}" srcOrd="6" destOrd="0" presId="urn:microsoft.com/office/officeart/2005/8/layout/list1"/>
    <dgm:cxn modelId="{2200289E-3F1C-9241-8065-C61E6F873F53}" type="presParOf" srcId="{A9C958CB-F43B-4B48-A6A5-1B2764687B5B}" destId="{E5EAE69B-D21C-514E-8581-631814C10E3E}" srcOrd="7" destOrd="0" presId="urn:microsoft.com/office/officeart/2005/8/layout/list1"/>
    <dgm:cxn modelId="{4891809E-CBBE-164A-8B6D-80966DDA520D}" type="presParOf" srcId="{A9C958CB-F43B-4B48-A6A5-1B2764687B5B}" destId="{95467FEA-9E93-964B-9FE0-63DE632E6E8B}" srcOrd="8" destOrd="0" presId="urn:microsoft.com/office/officeart/2005/8/layout/list1"/>
    <dgm:cxn modelId="{BD0ADE12-9DF8-024A-B1F6-0F82588236E5}" type="presParOf" srcId="{95467FEA-9E93-964B-9FE0-63DE632E6E8B}" destId="{EACC78F2-778C-274D-B807-10DCF85229B6}" srcOrd="0" destOrd="0" presId="urn:microsoft.com/office/officeart/2005/8/layout/list1"/>
    <dgm:cxn modelId="{67468E91-20BE-4646-BD5A-22109DAE5A45}" type="presParOf" srcId="{95467FEA-9E93-964B-9FE0-63DE632E6E8B}" destId="{FBDDEFEB-B13A-A447-851C-090FA6F81CB2}" srcOrd="1" destOrd="0" presId="urn:microsoft.com/office/officeart/2005/8/layout/list1"/>
    <dgm:cxn modelId="{038D73B3-E7A4-5144-8FA3-1597C0CA6399}" type="presParOf" srcId="{A9C958CB-F43B-4B48-A6A5-1B2764687B5B}" destId="{764ADD4C-CA95-A045-8E19-84704BEF10EE}" srcOrd="9" destOrd="0" presId="urn:microsoft.com/office/officeart/2005/8/layout/list1"/>
    <dgm:cxn modelId="{F1FA3772-F5A9-6542-AF67-0BCDC3078677}" type="presParOf" srcId="{A9C958CB-F43B-4B48-A6A5-1B2764687B5B}" destId="{F6AB6EB8-8FFF-644B-AC98-7911B8E57D8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7724D-879C-724C-A612-D8141406F818}">
      <dsp:nvSpPr>
        <dsp:cNvPr id="0" name=""/>
        <dsp:cNvSpPr/>
      </dsp:nvSpPr>
      <dsp:spPr>
        <a:xfrm>
          <a:off x="547370" y="0"/>
          <a:ext cx="2928319" cy="2928319"/>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0A71F2-AA22-1449-BDD3-A9FFEC436DE0}">
      <dsp:nvSpPr>
        <dsp:cNvPr id="0" name=""/>
        <dsp:cNvSpPr/>
      </dsp:nvSpPr>
      <dsp:spPr>
        <a:xfrm>
          <a:off x="737711" y="190340"/>
          <a:ext cx="1171327" cy="1171327"/>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XXX</a:t>
          </a:r>
          <a:endParaRPr lang="en-US" sz="1600" kern="1200" dirty="0"/>
        </a:p>
      </dsp:txBody>
      <dsp:txXfrm>
        <a:off x="794890" y="247519"/>
        <a:ext cx="1056969" cy="1056969"/>
      </dsp:txXfrm>
    </dsp:sp>
    <dsp:sp modelId="{E877732A-56C9-A744-AD26-3567CF93DA51}">
      <dsp:nvSpPr>
        <dsp:cNvPr id="0" name=""/>
        <dsp:cNvSpPr/>
      </dsp:nvSpPr>
      <dsp:spPr>
        <a:xfrm>
          <a:off x="2114021" y="190340"/>
          <a:ext cx="1171327" cy="1171327"/>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FF1082-80CE-4F47-AA53-277FB6A8DEC2}">
      <dsp:nvSpPr>
        <dsp:cNvPr id="0" name=""/>
        <dsp:cNvSpPr/>
      </dsp:nvSpPr>
      <dsp:spPr>
        <a:xfrm>
          <a:off x="737711" y="1566650"/>
          <a:ext cx="1171327" cy="1171327"/>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2C9BC6-4DDC-1047-97A6-F030898DB5D5}">
      <dsp:nvSpPr>
        <dsp:cNvPr id="0" name=""/>
        <dsp:cNvSpPr/>
      </dsp:nvSpPr>
      <dsp:spPr>
        <a:xfrm>
          <a:off x="2114021" y="1566650"/>
          <a:ext cx="1171327" cy="1171327"/>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4E7E8-2D0E-7342-BDD2-8CC505AC1D15}">
      <dsp:nvSpPr>
        <dsp:cNvPr id="0" name=""/>
        <dsp:cNvSpPr/>
      </dsp:nvSpPr>
      <dsp:spPr>
        <a:xfrm>
          <a:off x="0" y="894411"/>
          <a:ext cx="3836618" cy="478800"/>
        </a:xfrm>
        <a:prstGeom prst="rect">
          <a:avLst/>
        </a:prstGeom>
        <a:solidFill>
          <a:schemeClr val="lt1">
            <a:alpha val="90000"/>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333CC3-6395-5141-918F-23D99B9FCCD8}">
      <dsp:nvSpPr>
        <dsp:cNvPr id="0" name=""/>
        <dsp:cNvSpPr/>
      </dsp:nvSpPr>
      <dsp:spPr>
        <a:xfrm>
          <a:off x="191830" y="613971"/>
          <a:ext cx="2685632" cy="560880"/>
        </a:xfrm>
        <a:prstGeom prst="round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511" tIns="0" rIns="101511" bIns="0" numCol="1" spcCol="1270" anchor="ctr" anchorCtr="0">
          <a:noAutofit/>
        </a:bodyPr>
        <a:lstStyle/>
        <a:p>
          <a:pPr marL="0" lvl="0" indent="0" algn="l" defTabSz="844550">
            <a:lnSpc>
              <a:spcPct val="100000"/>
            </a:lnSpc>
            <a:spcBef>
              <a:spcPct val="0"/>
            </a:spcBef>
            <a:spcAft>
              <a:spcPct val="35000"/>
            </a:spcAft>
            <a:buNone/>
          </a:pPr>
          <a:r>
            <a:rPr lang="en-US" sz="1900" kern="1200" dirty="0"/>
            <a:t>11 Relative Attributes</a:t>
          </a:r>
        </a:p>
      </dsp:txBody>
      <dsp:txXfrm>
        <a:off x="219210" y="641351"/>
        <a:ext cx="2630872" cy="506120"/>
      </dsp:txXfrm>
    </dsp:sp>
    <dsp:sp modelId="{93240056-7137-FF45-B8D6-1B6A85CD01D9}">
      <dsp:nvSpPr>
        <dsp:cNvPr id="0" name=""/>
        <dsp:cNvSpPr/>
      </dsp:nvSpPr>
      <dsp:spPr>
        <a:xfrm>
          <a:off x="0" y="1756252"/>
          <a:ext cx="3836618" cy="478800"/>
        </a:xfrm>
        <a:prstGeom prst="rect">
          <a:avLst/>
        </a:prstGeom>
        <a:solidFill>
          <a:schemeClr val="lt1">
            <a:alpha val="90000"/>
            <a:hueOff val="0"/>
            <a:satOff val="0"/>
            <a:lumOff val="0"/>
            <a:alphaOff val="0"/>
          </a:schemeClr>
        </a:solidFill>
        <a:ln w="25400" cap="flat" cmpd="sng" algn="ctr">
          <a:solidFill>
            <a:schemeClr val="accent5">
              <a:shade val="80000"/>
              <a:hueOff val="136321"/>
              <a:satOff val="-34581"/>
              <a:lumOff val="19299"/>
              <a:alphaOff val="0"/>
            </a:schemeClr>
          </a:solidFill>
          <a:prstDash val="solid"/>
        </a:ln>
        <a:effectLst/>
      </dsp:spPr>
      <dsp:style>
        <a:lnRef idx="2">
          <a:scrgbClr r="0" g="0" b="0"/>
        </a:lnRef>
        <a:fillRef idx="1">
          <a:scrgbClr r="0" g="0" b="0"/>
        </a:fillRef>
        <a:effectRef idx="0">
          <a:scrgbClr r="0" g="0" b="0"/>
        </a:effectRef>
        <a:fontRef idx="minor"/>
      </dsp:style>
    </dsp:sp>
    <dsp:sp modelId="{171F9DD0-CEBB-6F46-B716-306FFC0E61E8}">
      <dsp:nvSpPr>
        <dsp:cNvPr id="0" name=""/>
        <dsp:cNvSpPr/>
      </dsp:nvSpPr>
      <dsp:spPr>
        <a:xfrm>
          <a:off x="191830" y="1475811"/>
          <a:ext cx="2685632" cy="560880"/>
        </a:xfrm>
        <a:prstGeom prst="roundRect">
          <a:avLst/>
        </a:prstGeom>
        <a:solidFill>
          <a:schemeClr val="accent5">
            <a:shade val="80000"/>
            <a:hueOff val="136321"/>
            <a:satOff val="-34581"/>
            <a:lumOff val="192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511" tIns="0" rIns="101511" bIns="0" numCol="1" spcCol="1270" anchor="ctr" anchorCtr="0">
          <a:noAutofit/>
        </a:bodyPr>
        <a:lstStyle/>
        <a:p>
          <a:pPr marL="0" lvl="0" indent="0" algn="l" defTabSz="844550">
            <a:lnSpc>
              <a:spcPct val="100000"/>
            </a:lnSpc>
            <a:spcBef>
              <a:spcPct val="0"/>
            </a:spcBef>
            <a:spcAft>
              <a:spcPct val="35000"/>
            </a:spcAft>
            <a:buNone/>
          </a:pPr>
          <a:r>
            <a:rPr lang="en-US" sz="1900" kern="1200" dirty="0"/>
            <a:t>6   Regression Model</a:t>
          </a:r>
        </a:p>
      </dsp:txBody>
      <dsp:txXfrm>
        <a:off x="219210" y="1503191"/>
        <a:ext cx="2630872" cy="506120"/>
      </dsp:txXfrm>
    </dsp:sp>
    <dsp:sp modelId="{F6AB6EB8-8FFF-644B-AC98-7911B8E57D87}">
      <dsp:nvSpPr>
        <dsp:cNvPr id="0" name=""/>
        <dsp:cNvSpPr/>
      </dsp:nvSpPr>
      <dsp:spPr>
        <a:xfrm>
          <a:off x="0" y="2618092"/>
          <a:ext cx="3836618" cy="478800"/>
        </a:xfrm>
        <a:prstGeom prst="rect">
          <a:avLst/>
        </a:prstGeom>
        <a:solidFill>
          <a:schemeClr val="lt1">
            <a:alpha val="90000"/>
            <a:hueOff val="0"/>
            <a:satOff val="0"/>
            <a:lumOff val="0"/>
            <a:alphaOff val="0"/>
          </a:schemeClr>
        </a:solidFill>
        <a:ln w="25400" cap="flat" cmpd="sng" algn="ctr">
          <a:solidFill>
            <a:schemeClr val="accent5">
              <a:shade val="80000"/>
              <a:hueOff val="272641"/>
              <a:satOff val="-69162"/>
              <a:lumOff val="38598"/>
              <a:alphaOff val="0"/>
            </a:schemeClr>
          </a:solidFill>
          <a:prstDash val="solid"/>
        </a:ln>
        <a:effectLst/>
      </dsp:spPr>
      <dsp:style>
        <a:lnRef idx="2">
          <a:scrgbClr r="0" g="0" b="0"/>
        </a:lnRef>
        <a:fillRef idx="1">
          <a:scrgbClr r="0" g="0" b="0"/>
        </a:fillRef>
        <a:effectRef idx="0">
          <a:scrgbClr r="0" g="0" b="0"/>
        </a:effectRef>
        <a:fontRef idx="minor"/>
      </dsp:style>
    </dsp:sp>
    <dsp:sp modelId="{FBDDEFEB-B13A-A447-851C-090FA6F81CB2}">
      <dsp:nvSpPr>
        <dsp:cNvPr id="0" name=""/>
        <dsp:cNvSpPr/>
      </dsp:nvSpPr>
      <dsp:spPr>
        <a:xfrm>
          <a:off x="191830" y="2337652"/>
          <a:ext cx="2685632" cy="560880"/>
        </a:xfrm>
        <a:prstGeom prst="roundRect">
          <a:avLst/>
        </a:prstGeom>
        <a:solidFill>
          <a:schemeClr val="accent5">
            <a:shade val="80000"/>
            <a:hueOff val="272641"/>
            <a:satOff val="-69162"/>
            <a:lumOff val="38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511" tIns="0" rIns="101511" bIns="0" numCol="1" spcCol="1270" anchor="ctr" anchorCtr="0">
          <a:noAutofit/>
        </a:bodyPr>
        <a:lstStyle/>
        <a:p>
          <a:pPr marL="0" lvl="0" indent="0" algn="l" defTabSz="844550">
            <a:lnSpc>
              <a:spcPct val="100000"/>
            </a:lnSpc>
            <a:spcBef>
              <a:spcPct val="0"/>
            </a:spcBef>
            <a:spcAft>
              <a:spcPct val="35000"/>
            </a:spcAft>
            <a:buNone/>
          </a:pPr>
          <a:r>
            <a:rPr lang="en-US" sz="1900" kern="1200" dirty="0"/>
            <a:t>3   Evaluation Metrics </a:t>
          </a:r>
        </a:p>
      </dsp:txBody>
      <dsp:txXfrm>
        <a:off x="219210" y="2365032"/>
        <a:ext cx="2630872"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3566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09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31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7047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23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Listwise Deletion</a:t>
            </a:r>
            <a:r>
              <a:rPr lang="en-US" sz="1100" b="0" i="0" u="none" strike="noStrike" cap="none" dirty="0">
                <a:solidFill>
                  <a:srgbClr val="000000"/>
                </a:solidFill>
                <a:effectLst/>
                <a:latin typeface="Arial"/>
                <a:ea typeface="Arial"/>
                <a:cs typeface="Arial"/>
                <a:sym typeface="Arial"/>
              </a:rPr>
              <a:t>: Delete all data from any participant with missing values. If your sample is large enough, then you likely can drop data without substantial loss of statistical power. Be sure that the values are missing at random and that you are not inadvertently removing a class of participants.</a:t>
            </a:r>
          </a:p>
        </p:txBody>
      </p:sp>
    </p:spTree>
    <p:extLst>
      <p:ext uri="{BB962C8B-B14F-4D97-AF65-F5344CB8AC3E}">
        <p14:creationId xmlns:p14="http://schemas.microsoft.com/office/powerpoint/2010/main" val="265618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zh-CN" altLang="en-US" dirty="0"/>
          </a:p>
        </p:txBody>
      </p:sp>
    </p:spTree>
    <p:extLst>
      <p:ext uri="{BB962C8B-B14F-4D97-AF65-F5344CB8AC3E}">
        <p14:creationId xmlns:p14="http://schemas.microsoft.com/office/powerpoint/2010/main" val="38090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683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593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456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6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7218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2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ACD1-D633-5844-8AC5-F1FB42575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D0A3B7-5A25-EC41-B13D-058CD163C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6D577-6CFC-8F46-83EE-F95D8B3E060D}"/>
              </a:ext>
            </a:extLst>
          </p:cNvPr>
          <p:cNvSpPr>
            <a:spLocks noGrp="1"/>
          </p:cNvSpPr>
          <p:nvPr>
            <p:ph type="dt" sz="half" idx="10"/>
          </p:nvPr>
        </p:nvSpPr>
        <p:spPr/>
        <p:txBody>
          <a:bodyPr/>
          <a:lstStyle/>
          <a:p>
            <a:fld id="{471938A0-3524-DD48-9DA4-787A50E60134}" type="datetimeFigureOut">
              <a:rPr lang="en-US" smtClean="0"/>
              <a:t>4/30/20</a:t>
            </a:fld>
            <a:endParaRPr lang="en-US"/>
          </a:p>
        </p:txBody>
      </p:sp>
      <p:sp>
        <p:nvSpPr>
          <p:cNvPr id="5" name="Footer Placeholder 4">
            <a:extLst>
              <a:ext uri="{FF2B5EF4-FFF2-40B4-BE49-F238E27FC236}">
                <a16:creationId xmlns:a16="http://schemas.microsoft.com/office/drawing/2014/main" id="{41178D12-81C1-3944-98D2-AF3A51F7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7D0BD-4E4F-5449-A654-3DD4D27020D1}"/>
              </a:ext>
            </a:extLst>
          </p:cNvPr>
          <p:cNvSpPr>
            <a:spLocks noGrp="1"/>
          </p:cNvSpPr>
          <p:nvPr>
            <p:ph type="sldNum" sz="quarter" idx="12"/>
          </p:nvPr>
        </p:nvSpPr>
        <p:spPr/>
        <p:txBody>
          <a:bodyPr/>
          <a:lstStyle/>
          <a:p>
            <a:fld id="{4C0FC17B-100A-064D-AB16-6E9DF14CAF15}" type="slidenum">
              <a:rPr lang="en-US" smtClean="0"/>
              <a:t>‹#›</a:t>
            </a:fld>
            <a:endParaRPr lang="en-US"/>
          </a:p>
        </p:txBody>
      </p:sp>
    </p:spTree>
    <p:extLst>
      <p:ext uri="{BB962C8B-B14F-4D97-AF65-F5344CB8AC3E}">
        <p14:creationId xmlns:p14="http://schemas.microsoft.com/office/powerpoint/2010/main" val="8694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A365-4794-7046-AE80-6C5FC6A60CB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4C09893-443C-624F-A58E-65A7D345CCC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2EAAF1E-F4C5-D244-A6D0-4F66F40F9901}"/>
              </a:ext>
            </a:extLst>
          </p:cNvPr>
          <p:cNvSpPr>
            <a:spLocks noGrp="1"/>
          </p:cNvSpPr>
          <p:nvPr>
            <p:ph type="dt" sz="half" idx="10"/>
          </p:nvPr>
        </p:nvSpPr>
        <p:spPr/>
        <p:txBody>
          <a:bodyPr/>
          <a:lstStyle/>
          <a:p>
            <a:fld id="{471938A0-3524-DD48-9DA4-787A50E60134}" type="datetimeFigureOut">
              <a:rPr lang="en-US" smtClean="0"/>
              <a:t>4/30/20</a:t>
            </a:fld>
            <a:endParaRPr lang="en-US"/>
          </a:p>
        </p:txBody>
      </p:sp>
      <p:sp>
        <p:nvSpPr>
          <p:cNvPr id="5" name="Footer Placeholder 4">
            <a:extLst>
              <a:ext uri="{FF2B5EF4-FFF2-40B4-BE49-F238E27FC236}">
                <a16:creationId xmlns:a16="http://schemas.microsoft.com/office/drawing/2014/main" id="{79C3FE20-A9A8-1948-9621-2E8E2765A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812A8-F56D-924F-A2C5-B9744CBE7B0C}"/>
              </a:ext>
            </a:extLst>
          </p:cNvPr>
          <p:cNvSpPr>
            <a:spLocks noGrp="1"/>
          </p:cNvSpPr>
          <p:nvPr>
            <p:ph type="sldNum" sz="quarter" idx="12"/>
          </p:nvPr>
        </p:nvSpPr>
        <p:spPr/>
        <p:txBody>
          <a:bodyPr/>
          <a:lstStyle/>
          <a:p>
            <a:fld id="{4C0FC17B-100A-064D-AB16-6E9DF14CAF15}" type="slidenum">
              <a:rPr lang="en-US" smtClean="0"/>
              <a:t>‹#›</a:t>
            </a:fld>
            <a:endParaRPr lang="en-US"/>
          </a:p>
        </p:txBody>
      </p:sp>
    </p:spTree>
    <p:extLst>
      <p:ext uri="{BB962C8B-B14F-4D97-AF65-F5344CB8AC3E}">
        <p14:creationId xmlns:p14="http://schemas.microsoft.com/office/powerpoint/2010/main" val="67365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file:////var/folders/hb/4nfyvsln7090zrxvph3lmwyr0000gn/T/com.microsoft.Word/WebArchiveCopyPasteTempFiles/1*k2bLmeYIG7z7dCyxADedhQ.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file:////var/folders/hb/4nfyvsln7090zrxvph3lmwyr0000gn/T/com.microsoft.Word/WebArchiveCopyPasteTempFiles/KNN_similarity.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file:////var/folders/hb/4nfyvsln7090zrxvph3lmwyr0000gn/T/com.microsoft.Word/WebArchiveCopyPasteTempFiles/DIelq9qUIAAIfB0.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file:////var/folders/hb/4nfyvsln7090zrxvph3lmwyr0000gn/T/com.microsoft.Word/WebArchiveCopyPasteTempFiles/depth.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F2D21497-0E90-E843-BFCA-FB579A98741F}"/>
              </a:ext>
            </a:extLst>
          </p:cNvPr>
          <p:cNvPicPr>
            <a:picLocks noChangeAspect="1"/>
          </p:cNvPicPr>
          <p:nvPr/>
        </p:nvPicPr>
        <p:blipFill rotWithShape="1">
          <a:blip r:embed="rId2"/>
          <a:srcRect t="16035"/>
          <a:stretch/>
        </p:blipFill>
        <p:spPr>
          <a:xfrm>
            <a:off x="-1" y="0"/>
            <a:ext cx="8238173" cy="5147390"/>
          </a:xfrm>
          <a:prstGeom prst="rect">
            <a:avLst/>
          </a:prstGeom>
        </p:spPr>
      </p:pic>
      <p:sp>
        <p:nvSpPr>
          <p:cNvPr id="12" name="TextBox 11">
            <a:extLst>
              <a:ext uri="{FF2B5EF4-FFF2-40B4-BE49-F238E27FC236}">
                <a16:creationId xmlns:a16="http://schemas.microsoft.com/office/drawing/2014/main" id="{757C71FC-5463-1D49-8943-5B929BBF78A9}"/>
              </a:ext>
            </a:extLst>
          </p:cNvPr>
          <p:cNvSpPr txBox="1"/>
          <p:nvPr/>
        </p:nvSpPr>
        <p:spPr>
          <a:xfrm>
            <a:off x="4434672" y="1600368"/>
            <a:ext cx="3496164" cy="1661993"/>
          </a:xfrm>
          <a:prstGeom prst="rect">
            <a:avLst/>
          </a:prstGeom>
          <a:noFill/>
        </p:spPr>
        <p:txBody>
          <a:bodyPr wrap="square" rtlCol="0">
            <a:spAutoFit/>
          </a:bodyPr>
          <a:lstStyle/>
          <a:p>
            <a:r>
              <a:rPr lang="en-US" altLang="zh-CN" sz="2100" b="1" dirty="0" err="1"/>
              <a:t>Aurubis</a:t>
            </a:r>
            <a:r>
              <a:rPr lang="zh-CN" altLang="en-US" sz="2100" b="1" dirty="0"/>
              <a:t> </a:t>
            </a:r>
            <a:r>
              <a:rPr lang="en-US" altLang="zh-CN" sz="2100" b="1" dirty="0"/>
              <a:t>Buffalo</a:t>
            </a:r>
          </a:p>
          <a:p>
            <a:r>
              <a:rPr lang="en-US" altLang="zh-CN" sz="2100" b="1" dirty="0"/>
              <a:t>Waiting</a:t>
            </a:r>
            <a:r>
              <a:rPr lang="zh-CN" altLang="en-US" sz="2100" b="1" dirty="0"/>
              <a:t> </a:t>
            </a:r>
            <a:r>
              <a:rPr lang="en-US" altLang="zh-CN" sz="2100" b="1" dirty="0"/>
              <a:t>Time</a:t>
            </a:r>
            <a:r>
              <a:rPr lang="zh-CN" altLang="en-US" sz="2100" b="1" dirty="0"/>
              <a:t> </a:t>
            </a:r>
            <a:r>
              <a:rPr lang="en-US" altLang="zh-CN" sz="2100" b="1" dirty="0"/>
              <a:t>Analysis</a:t>
            </a:r>
            <a:r>
              <a:rPr lang="zh-CN" altLang="en-US" sz="2100" b="1" dirty="0"/>
              <a:t> </a:t>
            </a:r>
            <a:r>
              <a:rPr lang="en-US" altLang="zh-CN" sz="2100" b="1" dirty="0"/>
              <a:t>For</a:t>
            </a:r>
            <a:r>
              <a:rPr lang="zh-CN" altLang="en-US" sz="2100" b="1" dirty="0"/>
              <a:t> </a:t>
            </a:r>
            <a:r>
              <a:rPr lang="en-US" altLang="zh-CN" sz="2100" b="1" dirty="0"/>
              <a:t>Coil</a:t>
            </a:r>
            <a:r>
              <a:rPr lang="zh-CN" altLang="en-US" sz="2100" b="1" dirty="0"/>
              <a:t> </a:t>
            </a:r>
            <a:r>
              <a:rPr lang="en-US" altLang="zh-CN" sz="2100" b="1" dirty="0"/>
              <a:t>Production</a:t>
            </a:r>
          </a:p>
          <a:p>
            <a:r>
              <a:rPr lang="zh-CN" altLang="en-US" sz="2100" b="1" dirty="0"/>
              <a:t> </a:t>
            </a:r>
            <a:endParaRPr lang="en-US" altLang="zh-CN" sz="2100" b="1" dirty="0"/>
          </a:p>
          <a:p>
            <a:r>
              <a:rPr lang="en-US" sz="1800" b="1" dirty="0"/>
              <a:t>		</a:t>
            </a:r>
            <a:r>
              <a:rPr lang="zh-CN" altLang="en-US" sz="1800" b="1" dirty="0"/>
              <a:t>      </a:t>
            </a:r>
            <a:r>
              <a:rPr lang="en-US" altLang="zh-CN" sz="1800" b="1" dirty="0"/>
              <a:t>-</a:t>
            </a:r>
            <a:r>
              <a:rPr lang="en-US" sz="1800" b="1" dirty="0"/>
              <a:t>Group 17</a:t>
            </a:r>
          </a:p>
        </p:txBody>
      </p:sp>
    </p:spTree>
    <p:extLst>
      <p:ext uri="{BB962C8B-B14F-4D97-AF65-F5344CB8AC3E}">
        <p14:creationId xmlns:p14="http://schemas.microsoft.com/office/powerpoint/2010/main" val="40530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creenshot of a cell phone&#10;&#10;Description automatically generated">
            <a:extLst>
              <a:ext uri="{FF2B5EF4-FFF2-40B4-BE49-F238E27FC236}">
                <a16:creationId xmlns:a16="http://schemas.microsoft.com/office/drawing/2014/main" id="{B1B195F2-0785-3541-BD35-90A219DEECEA}"/>
              </a:ext>
            </a:extLst>
          </p:cNvPr>
          <p:cNvPicPr>
            <a:picLocks noChangeAspect="1"/>
          </p:cNvPicPr>
          <p:nvPr/>
        </p:nvPicPr>
        <p:blipFill>
          <a:blip r:embed="rId3"/>
          <a:stretch>
            <a:fillRect/>
          </a:stretch>
        </p:blipFill>
        <p:spPr>
          <a:xfrm>
            <a:off x="917089" y="3239049"/>
            <a:ext cx="1585706" cy="1879641"/>
          </a:xfrm>
          <a:prstGeom prst="rect">
            <a:avLst/>
          </a:prstGeom>
        </p:spPr>
      </p:pic>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Part3: Target Encoding for Categorical Variables</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4"/>
          <a:stretch>
            <a:fillRect/>
          </a:stretch>
        </p:blipFill>
        <p:spPr>
          <a:xfrm>
            <a:off x="-1" y="-1"/>
            <a:ext cx="1030821" cy="59391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47D5A27-7329-714F-A40E-FCE3F26DA074}"/>
              </a:ext>
            </a:extLst>
          </p:cNvPr>
          <p:cNvPicPr>
            <a:picLocks noChangeAspect="1"/>
          </p:cNvPicPr>
          <p:nvPr/>
        </p:nvPicPr>
        <p:blipFill rotWithShape="1">
          <a:blip r:embed="rId5"/>
          <a:srcRect l="4673" t="2511" r="2098"/>
          <a:stretch/>
        </p:blipFill>
        <p:spPr>
          <a:xfrm>
            <a:off x="756843" y="1084924"/>
            <a:ext cx="3491905" cy="2100123"/>
          </a:xfrm>
          <a:prstGeom prst="rect">
            <a:avLst/>
          </a:prstGeom>
        </p:spPr>
      </p:pic>
      <p:grpSp>
        <p:nvGrpSpPr>
          <p:cNvPr id="28" name="Group 27">
            <a:extLst>
              <a:ext uri="{FF2B5EF4-FFF2-40B4-BE49-F238E27FC236}">
                <a16:creationId xmlns:a16="http://schemas.microsoft.com/office/drawing/2014/main" id="{18E0211D-31C3-F74E-9933-4E6360E52BC8}"/>
              </a:ext>
            </a:extLst>
          </p:cNvPr>
          <p:cNvGrpSpPr/>
          <p:nvPr/>
        </p:nvGrpSpPr>
        <p:grpSpPr>
          <a:xfrm>
            <a:off x="5087410" y="632091"/>
            <a:ext cx="3149281" cy="2266205"/>
            <a:chOff x="5337206" y="632091"/>
            <a:chExt cx="3149281" cy="2266205"/>
          </a:xfrm>
        </p:grpSpPr>
        <p:grpSp>
          <p:nvGrpSpPr>
            <p:cNvPr id="26" name="Group 25">
              <a:extLst>
                <a:ext uri="{FF2B5EF4-FFF2-40B4-BE49-F238E27FC236}">
                  <a16:creationId xmlns:a16="http://schemas.microsoft.com/office/drawing/2014/main" id="{7533208A-364D-3A48-A472-9657F192C642}"/>
                </a:ext>
              </a:extLst>
            </p:cNvPr>
            <p:cNvGrpSpPr/>
            <p:nvPr/>
          </p:nvGrpSpPr>
          <p:grpSpPr>
            <a:xfrm>
              <a:off x="5337206" y="1040282"/>
              <a:ext cx="3149281" cy="1858014"/>
              <a:chOff x="5386262" y="1037748"/>
              <a:chExt cx="3149281" cy="1858014"/>
            </a:xfrm>
          </p:grpSpPr>
          <p:grpSp>
            <p:nvGrpSpPr>
              <p:cNvPr id="3" name="Group 2">
                <a:extLst>
                  <a:ext uri="{FF2B5EF4-FFF2-40B4-BE49-F238E27FC236}">
                    <a16:creationId xmlns:a16="http://schemas.microsoft.com/office/drawing/2014/main" id="{48674E40-1A07-754D-9CF2-290AF0BA84BB}"/>
                  </a:ext>
                </a:extLst>
              </p:cNvPr>
              <p:cNvGrpSpPr/>
              <p:nvPr/>
            </p:nvGrpSpPr>
            <p:grpSpPr>
              <a:xfrm>
                <a:off x="5386262" y="1926145"/>
                <a:ext cx="1322501" cy="969617"/>
                <a:chOff x="4042211" y="2132550"/>
                <a:chExt cx="1006962" cy="878400"/>
              </a:xfrm>
              <a:solidFill>
                <a:srgbClr val="00B3C8"/>
              </a:solidFill>
            </p:grpSpPr>
            <p:sp>
              <p:nvSpPr>
                <p:cNvPr id="10" name="椭圆 7">
                  <a:extLst>
                    <a:ext uri="{FF2B5EF4-FFF2-40B4-BE49-F238E27FC236}">
                      <a16:creationId xmlns:a16="http://schemas.microsoft.com/office/drawing/2014/main" id="{7CA2625A-72A1-43D6-A34C-0C321E994C57}"/>
                    </a:ext>
                  </a:extLst>
                </p:cNvPr>
                <p:cNvSpPr>
                  <a:spLocks noChangeArrowheads="1"/>
                </p:cNvSpPr>
                <p:nvPr/>
              </p:nvSpPr>
              <p:spPr bwMode="auto">
                <a:xfrm>
                  <a:off x="4106492" y="2132550"/>
                  <a:ext cx="878400" cy="878400"/>
                </a:xfrm>
                <a:prstGeom prst="ellipse">
                  <a:avLst/>
                </a:prstGeom>
                <a:grpFill/>
                <a:ln>
                  <a:noFill/>
                </a:ln>
                <a:extLst>
                  <a:ext uri="{91240B29-F687-4f45-9708-019B960494DF}">
                    <a14:hiddenLine xmlns="" xmlns:a14="http://schemas.microsoft.com/office/drawing/2010/main" xmlns:lc="http://schemas.openxmlformats.org/drawingml/2006/lockedCanvas" w="25400">
                      <a:solidFill>
                        <a:srgbClr val="000000"/>
                      </a:solidFill>
                      <a:bevel/>
                      <a:headEnd/>
                      <a:tailEnd/>
                    </a14:hiddenLine>
                  </a:ext>
                </a:extLst>
              </p:spPr>
              <p:txBody>
                <a:bodyPr anchor="ct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eaLnBrk="1" hangingPunct="1">
                    <a:spcBef>
                      <a:spcPct val="0"/>
                    </a:spcBef>
                    <a:spcAft>
                      <a:spcPct val="0"/>
                    </a:spcAft>
                    <a:buFont typeface="Arial" panose="020B0604020202020204" pitchFamily="34" charset="0"/>
                    <a:buNone/>
                  </a:pPr>
                  <a:endParaRPr lang="zh-CN" altLang="zh-CN" sz="1800">
                    <a:solidFill>
                      <a:srgbClr val="FFFFFF"/>
                    </a:solidFill>
                    <a:latin typeface="+mn-ea"/>
                    <a:ea typeface="+mn-ea"/>
                    <a:cs typeface="+mn-ea"/>
                    <a:sym typeface="微软雅黑" panose="020B0503020204020204" pitchFamily="34" charset="-122"/>
                  </a:endParaRPr>
                </a:p>
              </p:txBody>
            </p:sp>
            <p:sp>
              <p:nvSpPr>
                <p:cNvPr id="11" name="TextBox 49">
                  <a:extLst>
                    <a:ext uri="{FF2B5EF4-FFF2-40B4-BE49-F238E27FC236}">
                      <a16:creationId xmlns:a16="http://schemas.microsoft.com/office/drawing/2014/main" id="{B64C6321-50AD-DD4D-9982-540F884D54BE}"/>
                    </a:ext>
                  </a:extLst>
                </p:cNvPr>
                <p:cNvSpPr txBox="1"/>
                <p:nvPr/>
              </p:nvSpPr>
              <p:spPr>
                <a:xfrm>
                  <a:off x="4042211" y="2311093"/>
                  <a:ext cx="1006962" cy="501880"/>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000" b="1" dirty="0">
                      <a:solidFill>
                        <a:schemeClr val="bg1"/>
                      </a:solidFill>
                      <a:latin typeface="+mj-lt"/>
                      <a:ea typeface="+mn-ea"/>
                    </a:rPr>
                    <a:t>Retain</a:t>
                  </a:r>
                  <a:r>
                    <a:rPr lang="zh-CN" altLang="en-US" sz="1000" b="1" dirty="0">
                      <a:solidFill>
                        <a:schemeClr val="bg1"/>
                      </a:solidFill>
                      <a:latin typeface="+mj-lt"/>
                      <a:ea typeface="+mn-ea"/>
                    </a:rPr>
                    <a:t> </a:t>
                  </a:r>
                  <a:r>
                    <a:rPr lang="en-US" altLang="zh-CN" sz="1000" b="1" dirty="0">
                      <a:solidFill>
                        <a:schemeClr val="bg1"/>
                      </a:solidFill>
                      <a:latin typeface="+mj-lt"/>
                      <a:ea typeface="+mn-ea"/>
                    </a:rPr>
                    <a:t>actual</a:t>
                  </a:r>
                  <a:r>
                    <a:rPr lang="zh-CN" altLang="en-US" sz="1000" b="1" dirty="0">
                      <a:solidFill>
                        <a:schemeClr val="bg1"/>
                      </a:solidFill>
                      <a:latin typeface="+mj-lt"/>
                      <a:ea typeface="+mn-ea"/>
                    </a:rPr>
                    <a:t> </a:t>
                  </a:r>
                  <a:r>
                    <a:rPr lang="en-US" altLang="zh-CN" sz="1000" b="1" dirty="0">
                      <a:solidFill>
                        <a:schemeClr val="bg1"/>
                      </a:solidFill>
                      <a:latin typeface="+mj-lt"/>
                      <a:ea typeface="+mn-ea"/>
                    </a:rPr>
                    <a:t>useful</a:t>
                  </a:r>
                  <a:r>
                    <a:rPr lang="zh-CN" altLang="en-US" sz="1000" b="1" dirty="0">
                      <a:solidFill>
                        <a:schemeClr val="bg1"/>
                      </a:solidFill>
                      <a:latin typeface="+mj-lt"/>
                      <a:ea typeface="+mn-ea"/>
                    </a:rPr>
                    <a:t>  </a:t>
                  </a:r>
                  <a:endParaRPr lang="en-US" altLang="zh-CN" sz="1000" b="1" dirty="0">
                    <a:solidFill>
                      <a:schemeClr val="bg1"/>
                    </a:solidFill>
                    <a:latin typeface="+mj-lt"/>
                    <a:ea typeface="+mn-ea"/>
                  </a:endParaRPr>
                </a:p>
                <a:p>
                  <a:pPr algn="ctr"/>
                  <a:r>
                    <a:rPr lang="en-US" altLang="zh-CN" sz="1000" b="1" dirty="0">
                      <a:solidFill>
                        <a:schemeClr val="bg1"/>
                      </a:solidFill>
                      <a:latin typeface="+mj-lt"/>
                      <a:ea typeface="+mn-ea"/>
                    </a:rPr>
                    <a:t>information</a:t>
                  </a:r>
                  <a:endParaRPr lang="en-US" sz="1000" b="1" dirty="0">
                    <a:solidFill>
                      <a:schemeClr val="bg1"/>
                    </a:solidFill>
                    <a:latin typeface="+mj-lt"/>
                    <a:ea typeface="+mn-ea"/>
                  </a:endParaRPr>
                </a:p>
              </p:txBody>
            </p:sp>
          </p:grpSp>
          <p:grpSp>
            <p:nvGrpSpPr>
              <p:cNvPr id="13" name="Group 12">
                <a:extLst>
                  <a:ext uri="{FF2B5EF4-FFF2-40B4-BE49-F238E27FC236}">
                    <a16:creationId xmlns:a16="http://schemas.microsoft.com/office/drawing/2014/main" id="{E423E10C-3ABA-DE46-A8ED-6A230A50CCEE}"/>
                  </a:ext>
                </a:extLst>
              </p:cNvPr>
              <p:cNvGrpSpPr/>
              <p:nvPr/>
            </p:nvGrpSpPr>
            <p:grpSpPr>
              <a:xfrm>
                <a:off x="7381998" y="1880480"/>
                <a:ext cx="1153545" cy="969617"/>
                <a:chOff x="4042210" y="2041333"/>
                <a:chExt cx="1153545" cy="969617"/>
              </a:xfrm>
              <a:solidFill>
                <a:srgbClr val="00BEC3"/>
              </a:solidFill>
            </p:grpSpPr>
            <p:sp>
              <p:nvSpPr>
                <p:cNvPr id="14" name="椭圆 7">
                  <a:extLst>
                    <a:ext uri="{FF2B5EF4-FFF2-40B4-BE49-F238E27FC236}">
                      <a16:creationId xmlns:a16="http://schemas.microsoft.com/office/drawing/2014/main" id="{FA2498C5-235E-6949-8DCF-8FB195CA6456}"/>
                    </a:ext>
                  </a:extLst>
                </p:cNvPr>
                <p:cNvSpPr>
                  <a:spLocks noChangeArrowheads="1"/>
                </p:cNvSpPr>
                <p:nvPr/>
              </p:nvSpPr>
              <p:spPr bwMode="auto">
                <a:xfrm>
                  <a:off x="4106492" y="2041333"/>
                  <a:ext cx="1012262" cy="969617"/>
                </a:xfrm>
                <a:prstGeom prst="ellipse">
                  <a:avLst/>
                </a:prstGeom>
                <a:solidFill>
                  <a:schemeClr val="accent5">
                    <a:lumMod val="75000"/>
                  </a:schemeClr>
                </a:solidFill>
                <a:ln>
                  <a:noFill/>
                </a:ln>
                <a:extLst>
                  <a:ext uri="{91240B29-F687-4f45-9708-019B960494DF}">
                    <a14:hiddenLine xmlns="" xmlns:a14="http://schemas.microsoft.com/office/drawing/2010/main" xmlns:lc="http://schemas.openxmlformats.org/drawingml/2006/lockedCanvas" w="25400">
                      <a:solidFill>
                        <a:srgbClr val="000000"/>
                      </a:solidFill>
                      <a:bevel/>
                      <a:headEnd/>
                      <a:tailEnd/>
                    </a14:hiddenLine>
                  </a:ext>
                </a:extLst>
              </p:spPr>
              <p:txBody>
                <a:bodyPr anchor="ct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eaLnBrk="1" hangingPunct="1">
                    <a:spcBef>
                      <a:spcPct val="0"/>
                    </a:spcBef>
                    <a:spcAft>
                      <a:spcPct val="0"/>
                    </a:spcAft>
                    <a:buFont typeface="Arial" panose="020B0604020202020204" pitchFamily="34" charset="0"/>
                    <a:buNone/>
                  </a:pPr>
                  <a:endParaRPr lang="zh-CN" altLang="zh-CN" sz="1800">
                    <a:solidFill>
                      <a:srgbClr val="FFFFFF"/>
                    </a:solidFill>
                    <a:latin typeface="+mn-ea"/>
                    <a:ea typeface="+mn-ea"/>
                    <a:cs typeface="+mn-ea"/>
                    <a:sym typeface="微软雅黑" panose="020B0503020204020204" pitchFamily="34" charset="-122"/>
                  </a:endParaRPr>
                </a:p>
              </p:txBody>
            </p:sp>
            <p:sp>
              <p:nvSpPr>
                <p:cNvPr id="15" name="TextBox 49">
                  <a:extLst>
                    <a:ext uri="{FF2B5EF4-FFF2-40B4-BE49-F238E27FC236}">
                      <a16:creationId xmlns:a16="http://schemas.microsoft.com/office/drawing/2014/main" id="{0766955F-74E9-9947-BFE8-13EEA23BA28A}"/>
                    </a:ext>
                  </a:extLst>
                </p:cNvPr>
                <p:cNvSpPr txBox="1"/>
                <p:nvPr/>
              </p:nvSpPr>
              <p:spPr>
                <a:xfrm>
                  <a:off x="4042210" y="2311093"/>
                  <a:ext cx="1153545" cy="400110"/>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000" b="1" dirty="0">
                      <a:solidFill>
                        <a:schemeClr val="bg1"/>
                      </a:solidFill>
                      <a:latin typeface="+mj-lt"/>
                      <a:ea typeface="+mn-ea"/>
                    </a:rPr>
                    <a:t>Keep</a:t>
                  </a:r>
                  <a:r>
                    <a:rPr lang="zh-CN" altLang="en-US" sz="1000" b="1" dirty="0">
                      <a:solidFill>
                        <a:schemeClr val="bg1"/>
                      </a:solidFill>
                      <a:latin typeface="+mj-lt"/>
                      <a:ea typeface="+mn-ea"/>
                    </a:rPr>
                    <a:t> </a:t>
                  </a:r>
                  <a:r>
                    <a:rPr lang="en-US" altLang="zh-CN" sz="1000" b="1" dirty="0">
                      <a:solidFill>
                        <a:schemeClr val="bg1"/>
                      </a:solidFill>
                      <a:latin typeface="+mj-lt"/>
                      <a:ea typeface="+mn-ea"/>
                    </a:rPr>
                    <a:t>Original</a:t>
                  </a:r>
                  <a:r>
                    <a:rPr lang="zh-CN" altLang="en-US" sz="1000" b="1" dirty="0">
                      <a:solidFill>
                        <a:schemeClr val="bg1"/>
                      </a:solidFill>
                      <a:latin typeface="+mj-lt"/>
                      <a:ea typeface="+mn-ea"/>
                    </a:rPr>
                    <a:t> </a:t>
                  </a:r>
                  <a:r>
                    <a:rPr lang="en-US" altLang="zh-CN" sz="1000" b="1" dirty="0">
                      <a:solidFill>
                        <a:schemeClr val="bg1"/>
                      </a:solidFill>
                      <a:latin typeface="+mj-lt"/>
                      <a:ea typeface="+mn-ea"/>
                    </a:rPr>
                    <a:t>Dimensionality</a:t>
                  </a:r>
                  <a:endParaRPr lang="en-US" sz="1000" b="1" dirty="0">
                    <a:solidFill>
                      <a:schemeClr val="bg1"/>
                    </a:solidFill>
                    <a:latin typeface="+mj-lt"/>
                    <a:ea typeface="+mn-ea"/>
                  </a:endParaRPr>
                </a:p>
              </p:txBody>
            </p:sp>
          </p:grpSp>
          <p:grpSp>
            <p:nvGrpSpPr>
              <p:cNvPr id="16" name="Group 15">
                <a:extLst>
                  <a:ext uri="{FF2B5EF4-FFF2-40B4-BE49-F238E27FC236}">
                    <a16:creationId xmlns:a16="http://schemas.microsoft.com/office/drawing/2014/main" id="{FDE36AA4-8DEA-004B-9B85-10950F49AC8C}"/>
                  </a:ext>
                </a:extLst>
              </p:cNvPr>
              <p:cNvGrpSpPr/>
              <p:nvPr/>
            </p:nvGrpSpPr>
            <p:grpSpPr>
              <a:xfrm>
                <a:off x="6371601" y="1037748"/>
                <a:ext cx="1153653" cy="969617"/>
                <a:chOff x="4106492" y="2132550"/>
                <a:chExt cx="878400" cy="878400"/>
              </a:xfrm>
              <a:solidFill>
                <a:srgbClr val="00B3C8"/>
              </a:solidFill>
            </p:grpSpPr>
            <p:sp>
              <p:nvSpPr>
                <p:cNvPr id="17" name="椭圆 7">
                  <a:extLst>
                    <a:ext uri="{FF2B5EF4-FFF2-40B4-BE49-F238E27FC236}">
                      <a16:creationId xmlns:a16="http://schemas.microsoft.com/office/drawing/2014/main" id="{EA71ED62-300A-924D-B9CC-A184341B20AC}"/>
                    </a:ext>
                  </a:extLst>
                </p:cNvPr>
                <p:cNvSpPr>
                  <a:spLocks noChangeArrowheads="1"/>
                </p:cNvSpPr>
                <p:nvPr/>
              </p:nvSpPr>
              <p:spPr bwMode="auto">
                <a:xfrm>
                  <a:off x="4106492" y="2132550"/>
                  <a:ext cx="878400" cy="878400"/>
                </a:xfrm>
                <a:prstGeom prst="ellipse">
                  <a:avLst/>
                </a:prstGeom>
                <a:solidFill>
                  <a:srgbClr val="00BEC3"/>
                </a:solidFill>
                <a:ln>
                  <a:noFill/>
                </a:ln>
                <a:extLst>
                  <a:ext uri="{91240B29-F687-4f45-9708-019B960494DF}">
                    <a14:hiddenLine xmlns="" xmlns:a14="http://schemas.microsoft.com/office/drawing/2010/main" xmlns:lc="http://schemas.openxmlformats.org/drawingml/2006/lockedCanvas" w="25400">
                      <a:solidFill>
                        <a:srgbClr val="000000"/>
                      </a:solidFill>
                      <a:bevel/>
                      <a:headEnd/>
                      <a:tailEnd/>
                    </a14:hiddenLine>
                  </a:ext>
                </a:extLst>
              </p:spPr>
              <p:txBody>
                <a:bodyPr anchor="ct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eaLnBrk="1" hangingPunct="1">
                    <a:spcBef>
                      <a:spcPct val="0"/>
                    </a:spcBef>
                    <a:spcAft>
                      <a:spcPct val="0"/>
                    </a:spcAft>
                    <a:buFont typeface="Arial" panose="020B0604020202020204" pitchFamily="34" charset="0"/>
                    <a:buNone/>
                  </a:pPr>
                  <a:endParaRPr lang="zh-CN" altLang="zh-CN" sz="1800">
                    <a:solidFill>
                      <a:srgbClr val="FFFFFF"/>
                    </a:solidFill>
                    <a:latin typeface="+mn-ea"/>
                    <a:ea typeface="+mn-ea"/>
                    <a:cs typeface="+mn-ea"/>
                    <a:sym typeface="微软雅黑" panose="020B0503020204020204" pitchFamily="34" charset="-122"/>
                  </a:endParaRPr>
                </a:p>
              </p:txBody>
            </p:sp>
            <p:sp>
              <p:nvSpPr>
                <p:cNvPr id="18" name="TextBox 49">
                  <a:extLst>
                    <a:ext uri="{FF2B5EF4-FFF2-40B4-BE49-F238E27FC236}">
                      <a16:creationId xmlns:a16="http://schemas.microsoft.com/office/drawing/2014/main" id="{4926B19E-C51A-AE44-ACE0-A942086E1CB5}"/>
                    </a:ext>
                  </a:extLst>
                </p:cNvPr>
                <p:cNvSpPr txBox="1"/>
                <p:nvPr/>
              </p:nvSpPr>
              <p:spPr>
                <a:xfrm>
                  <a:off x="4133411" y="2337900"/>
                  <a:ext cx="851481" cy="641291"/>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000" b="1" dirty="0">
                      <a:solidFill>
                        <a:schemeClr val="bg1"/>
                      </a:solidFill>
                      <a:latin typeface="+mj-lt"/>
                      <a:ea typeface="+mn-ea"/>
                    </a:rPr>
                    <a:t>Simply</a:t>
                  </a:r>
                  <a:r>
                    <a:rPr lang="zh-CN" altLang="en-US" sz="1000" b="1" dirty="0">
                      <a:solidFill>
                        <a:schemeClr val="bg1"/>
                      </a:solidFill>
                      <a:latin typeface="+mj-lt"/>
                      <a:ea typeface="+mn-ea"/>
                    </a:rPr>
                    <a:t> </a:t>
                  </a:r>
                  <a:r>
                    <a:rPr lang="en-US" altLang="zh-CN" sz="1000" b="1" dirty="0">
                      <a:solidFill>
                        <a:schemeClr val="bg1"/>
                      </a:solidFill>
                      <a:latin typeface="+mj-lt"/>
                      <a:ea typeface="+mn-ea"/>
                    </a:rPr>
                    <a:t>Replace</a:t>
                  </a:r>
                  <a:r>
                    <a:rPr lang="zh-CN" altLang="en-US" sz="1000" b="1" dirty="0">
                      <a:solidFill>
                        <a:schemeClr val="bg1"/>
                      </a:solidFill>
                      <a:latin typeface="+mj-lt"/>
                      <a:ea typeface="+mn-ea"/>
                    </a:rPr>
                    <a:t> </a:t>
                  </a:r>
                  <a:r>
                    <a:rPr lang="en-US" altLang="zh-CN" sz="1000" b="1" dirty="0">
                      <a:solidFill>
                        <a:schemeClr val="bg1"/>
                      </a:solidFill>
                      <a:latin typeface="+mj-lt"/>
                      <a:ea typeface="+mn-ea"/>
                    </a:rPr>
                    <a:t>Category</a:t>
                  </a:r>
                  <a:r>
                    <a:rPr lang="zh-CN" altLang="en-US" sz="1000" b="1" dirty="0">
                      <a:solidFill>
                        <a:schemeClr val="bg1"/>
                      </a:solidFill>
                      <a:latin typeface="+mj-lt"/>
                      <a:ea typeface="+mn-ea"/>
                    </a:rPr>
                    <a:t> </a:t>
                  </a:r>
                  <a:r>
                    <a:rPr lang="en-US" altLang="zh-CN" sz="1000" b="1" dirty="0">
                      <a:solidFill>
                        <a:schemeClr val="bg1"/>
                      </a:solidFill>
                      <a:latin typeface="+mj-lt"/>
                      <a:ea typeface="+mn-ea"/>
                    </a:rPr>
                    <a:t>with</a:t>
                  </a:r>
                  <a:r>
                    <a:rPr lang="zh-CN" altLang="en-US" sz="1000" b="1" dirty="0">
                      <a:solidFill>
                        <a:schemeClr val="bg1"/>
                      </a:solidFill>
                      <a:latin typeface="+mj-lt"/>
                      <a:ea typeface="+mn-ea"/>
                    </a:rPr>
                    <a:t> </a:t>
                  </a:r>
                  <a:r>
                    <a:rPr lang="en-US" altLang="zh-CN" sz="1000" b="1" dirty="0">
                      <a:solidFill>
                        <a:schemeClr val="bg1"/>
                      </a:solidFill>
                      <a:latin typeface="+mj-lt"/>
                      <a:ea typeface="+mn-ea"/>
                    </a:rPr>
                    <a:t>Mean</a:t>
                  </a:r>
                  <a:r>
                    <a:rPr lang="zh-CN" altLang="en-US" sz="1000" b="1" dirty="0">
                      <a:solidFill>
                        <a:schemeClr val="bg1"/>
                      </a:solidFill>
                      <a:latin typeface="+mj-lt"/>
                      <a:ea typeface="+mn-ea"/>
                    </a:rPr>
                    <a:t> </a:t>
                  </a:r>
                  <a:r>
                    <a:rPr lang="en-US" altLang="zh-CN" sz="1000" b="1" dirty="0">
                      <a:solidFill>
                        <a:schemeClr val="bg1"/>
                      </a:solidFill>
                      <a:latin typeface="+mj-lt"/>
                      <a:ea typeface="+mn-ea"/>
                    </a:rPr>
                    <a:t>Target</a:t>
                  </a:r>
                  <a:r>
                    <a:rPr lang="zh-CN" altLang="en-US" sz="1000" b="1" dirty="0">
                      <a:solidFill>
                        <a:schemeClr val="bg1"/>
                      </a:solidFill>
                      <a:latin typeface="+mj-lt"/>
                      <a:ea typeface="+mn-ea"/>
                    </a:rPr>
                    <a:t> </a:t>
                  </a:r>
                  <a:r>
                    <a:rPr lang="en-US" altLang="zh-CN" sz="1000" b="1" dirty="0">
                      <a:solidFill>
                        <a:schemeClr val="bg1"/>
                      </a:solidFill>
                      <a:latin typeface="+mj-lt"/>
                      <a:ea typeface="+mn-ea"/>
                    </a:rPr>
                    <a:t>Value</a:t>
                  </a:r>
                  <a:endParaRPr lang="en-US" sz="1000" b="1" dirty="0">
                    <a:solidFill>
                      <a:schemeClr val="bg1"/>
                    </a:solidFill>
                    <a:latin typeface="+mj-lt"/>
                    <a:ea typeface="+mn-ea"/>
                  </a:endParaRPr>
                </a:p>
              </p:txBody>
            </p:sp>
          </p:grpSp>
        </p:grpSp>
        <p:sp>
          <p:nvSpPr>
            <p:cNvPr id="19" name="TextBox 53">
              <a:extLst>
                <a:ext uri="{FF2B5EF4-FFF2-40B4-BE49-F238E27FC236}">
                  <a16:creationId xmlns:a16="http://schemas.microsoft.com/office/drawing/2014/main" id="{A0C9C32D-91FF-E643-980B-0A95635918EE}"/>
                </a:ext>
              </a:extLst>
            </p:cNvPr>
            <p:cNvSpPr txBox="1"/>
            <p:nvPr/>
          </p:nvSpPr>
          <p:spPr>
            <a:xfrm>
              <a:off x="5623716" y="632091"/>
              <a:ext cx="2862771" cy="307777"/>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b="1" dirty="0">
                  <a:solidFill>
                    <a:schemeClr val="tx1">
                      <a:lumMod val="65000"/>
                      <a:lumOff val="35000"/>
                    </a:schemeClr>
                  </a:solidFill>
                  <a:latin typeface="+mj-lt"/>
                  <a:ea typeface="+mn-ea"/>
                </a:rPr>
                <a:t>Advantages</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of</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Target</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Encoding</a:t>
              </a:r>
              <a:endParaRPr lang="en-US" b="1" dirty="0">
                <a:solidFill>
                  <a:schemeClr val="tx1">
                    <a:lumMod val="65000"/>
                    <a:lumOff val="35000"/>
                  </a:schemeClr>
                </a:solidFill>
                <a:latin typeface="+mj-lt"/>
                <a:ea typeface="+mn-ea"/>
              </a:endParaRPr>
            </a:p>
          </p:txBody>
        </p:sp>
      </p:grpSp>
      <p:sp>
        <p:nvSpPr>
          <p:cNvPr id="20" name="TextBox 53">
            <a:extLst>
              <a:ext uri="{FF2B5EF4-FFF2-40B4-BE49-F238E27FC236}">
                <a16:creationId xmlns:a16="http://schemas.microsoft.com/office/drawing/2014/main" id="{29E212DA-FEA5-6840-9B3F-B3354627A4CF}"/>
              </a:ext>
            </a:extLst>
          </p:cNvPr>
          <p:cNvSpPr txBox="1"/>
          <p:nvPr/>
        </p:nvSpPr>
        <p:spPr>
          <a:xfrm>
            <a:off x="905692" y="632091"/>
            <a:ext cx="3380477" cy="307777"/>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b="1" dirty="0">
                <a:solidFill>
                  <a:schemeClr val="tx1">
                    <a:lumMod val="65000"/>
                    <a:lumOff val="35000"/>
                  </a:schemeClr>
                </a:solidFill>
                <a:latin typeface="+mj-lt"/>
                <a:ea typeface="+mn-ea"/>
              </a:rPr>
              <a:t>How</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We</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Implement</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Target</a:t>
            </a:r>
            <a:r>
              <a:rPr lang="zh-CN" altLang="en-US" b="1" dirty="0">
                <a:solidFill>
                  <a:schemeClr val="tx1">
                    <a:lumMod val="65000"/>
                    <a:lumOff val="35000"/>
                  </a:schemeClr>
                </a:solidFill>
                <a:latin typeface="+mj-lt"/>
                <a:ea typeface="+mn-ea"/>
              </a:rPr>
              <a:t> </a:t>
            </a:r>
            <a:r>
              <a:rPr lang="en-US" altLang="zh-CN" b="1" dirty="0">
                <a:solidFill>
                  <a:schemeClr val="tx1">
                    <a:lumMod val="65000"/>
                    <a:lumOff val="35000"/>
                  </a:schemeClr>
                </a:solidFill>
                <a:latin typeface="+mj-lt"/>
                <a:ea typeface="+mn-ea"/>
              </a:rPr>
              <a:t>Encoding?</a:t>
            </a:r>
            <a:endParaRPr lang="en-US" b="1" dirty="0">
              <a:solidFill>
                <a:schemeClr val="tx1">
                  <a:lumMod val="65000"/>
                  <a:lumOff val="35000"/>
                </a:schemeClr>
              </a:solidFill>
              <a:latin typeface="+mj-lt"/>
              <a:ea typeface="+mn-ea"/>
            </a:endParaRPr>
          </a:p>
        </p:txBody>
      </p:sp>
      <p:pic>
        <p:nvPicPr>
          <p:cNvPr id="21" name="Picture 20" descr="A screenshot of a cell phone&#10;&#10;Description automatically generated">
            <a:extLst>
              <a:ext uri="{FF2B5EF4-FFF2-40B4-BE49-F238E27FC236}">
                <a16:creationId xmlns:a16="http://schemas.microsoft.com/office/drawing/2014/main" id="{32E15E29-5689-904D-A061-4D2F3216DE54}"/>
              </a:ext>
            </a:extLst>
          </p:cNvPr>
          <p:cNvPicPr>
            <a:picLocks noChangeAspect="1"/>
          </p:cNvPicPr>
          <p:nvPr/>
        </p:nvPicPr>
        <p:blipFill>
          <a:blip r:embed="rId6"/>
          <a:stretch>
            <a:fillRect/>
          </a:stretch>
        </p:blipFill>
        <p:spPr>
          <a:xfrm>
            <a:off x="2509955" y="3149066"/>
            <a:ext cx="1315629" cy="1969624"/>
          </a:xfrm>
          <a:prstGeom prst="rect">
            <a:avLst/>
          </a:prstGeom>
        </p:spPr>
      </p:pic>
      <p:sp>
        <p:nvSpPr>
          <p:cNvPr id="24" name="TextBox 23">
            <a:extLst>
              <a:ext uri="{FF2B5EF4-FFF2-40B4-BE49-F238E27FC236}">
                <a16:creationId xmlns:a16="http://schemas.microsoft.com/office/drawing/2014/main" id="{BB80B790-90B1-484B-A1A6-9F27FEB96D0E}"/>
              </a:ext>
            </a:extLst>
          </p:cNvPr>
          <p:cNvSpPr txBox="1"/>
          <p:nvPr/>
        </p:nvSpPr>
        <p:spPr>
          <a:xfrm>
            <a:off x="1764329" y="3469881"/>
            <a:ext cx="889092" cy="461665"/>
          </a:xfrm>
          <a:prstGeom prst="rect">
            <a:avLst/>
          </a:prstGeom>
          <a:noFill/>
        </p:spPr>
        <p:txBody>
          <a:bodyPr wrap="square" rtlCol="0">
            <a:spAutoFit/>
          </a:bodyPr>
          <a:lstStyle/>
          <a:p>
            <a:r>
              <a:rPr lang="en-US" altLang="zh-CN" sz="1200" b="1" dirty="0">
                <a:solidFill>
                  <a:srgbClr val="C00000"/>
                </a:solidFill>
              </a:rPr>
              <a:t>Waiting</a:t>
            </a:r>
            <a:r>
              <a:rPr lang="zh-CN" altLang="en-US" sz="1200" b="1" dirty="0">
                <a:solidFill>
                  <a:srgbClr val="C00000"/>
                </a:solidFill>
              </a:rPr>
              <a:t> </a:t>
            </a:r>
            <a:r>
              <a:rPr lang="en-US" altLang="zh-CN" sz="1200" b="1" dirty="0">
                <a:solidFill>
                  <a:srgbClr val="C00000"/>
                </a:solidFill>
              </a:rPr>
              <a:t>Time</a:t>
            </a:r>
            <a:endParaRPr lang="en-US" sz="1200" b="1" dirty="0">
              <a:solidFill>
                <a:srgbClr val="C00000"/>
              </a:solidFill>
            </a:endParaRPr>
          </a:p>
        </p:txBody>
      </p:sp>
      <p:sp>
        <p:nvSpPr>
          <p:cNvPr id="25" name="TextBox 24">
            <a:extLst>
              <a:ext uri="{FF2B5EF4-FFF2-40B4-BE49-F238E27FC236}">
                <a16:creationId xmlns:a16="http://schemas.microsoft.com/office/drawing/2014/main" id="{A205ED2E-A00A-2C45-B413-6FC91C5DA359}"/>
              </a:ext>
            </a:extLst>
          </p:cNvPr>
          <p:cNvSpPr txBox="1"/>
          <p:nvPr/>
        </p:nvSpPr>
        <p:spPr>
          <a:xfrm>
            <a:off x="3390173" y="3469881"/>
            <a:ext cx="1187875" cy="461665"/>
          </a:xfrm>
          <a:prstGeom prst="rect">
            <a:avLst/>
          </a:prstGeom>
          <a:noFill/>
        </p:spPr>
        <p:txBody>
          <a:bodyPr wrap="square" rtlCol="0">
            <a:spAutoFit/>
          </a:bodyPr>
          <a:lstStyle/>
          <a:p>
            <a:r>
              <a:rPr lang="en-US" altLang="zh-CN" sz="1200" b="1" dirty="0">
                <a:solidFill>
                  <a:srgbClr val="C00000"/>
                </a:solidFill>
              </a:rPr>
              <a:t>Categorical</a:t>
            </a:r>
            <a:r>
              <a:rPr lang="zh-CN" altLang="en-US" sz="1200" b="1" dirty="0">
                <a:solidFill>
                  <a:srgbClr val="C00000"/>
                </a:solidFill>
              </a:rPr>
              <a:t> </a:t>
            </a:r>
            <a:r>
              <a:rPr lang="en-US" altLang="zh-CN" sz="1200" b="1" dirty="0">
                <a:solidFill>
                  <a:srgbClr val="C00000"/>
                </a:solidFill>
              </a:rPr>
              <a:t>Variable</a:t>
            </a:r>
            <a:endParaRPr lang="en-US" sz="1200" b="1" dirty="0">
              <a:solidFill>
                <a:srgbClr val="C00000"/>
              </a:solidFill>
            </a:endParaRPr>
          </a:p>
        </p:txBody>
      </p:sp>
      <p:sp>
        <p:nvSpPr>
          <p:cNvPr id="27" name="TextBox 53">
            <a:extLst>
              <a:ext uri="{FF2B5EF4-FFF2-40B4-BE49-F238E27FC236}">
                <a16:creationId xmlns:a16="http://schemas.microsoft.com/office/drawing/2014/main" id="{237A5CA3-9D98-2F45-AB49-5E3B9227387B}"/>
              </a:ext>
            </a:extLst>
          </p:cNvPr>
          <p:cNvSpPr txBox="1"/>
          <p:nvPr/>
        </p:nvSpPr>
        <p:spPr>
          <a:xfrm>
            <a:off x="905692" y="864990"/>
            <a:ext cx="1500732" cy="276999"/>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sz="1200" b="1" dirty="0">
                <a:solidFill>
                  <a:srgbClr val="C00000"/>
                </a:solidFill>
                <a:latin typeface="+mj-lt"/>
                <a:ea typeface="+mn-ea"/>
              </a:rPr>
              <a:t>Example:</a:t>
            </a:r>
            <a:r>
              <a:rPr lang="zh-CN" altLang="en-US" sz="1200" b="1" dirty="0">
                <a:solidFill>
                  <a:srgbClr val="C00000"/>
                </a:solidFill>
                <a:latin typeface="+mj-lt"/>
                <a:ea typeface="+mn-ea"/>
              </a:rPr>
              <a:t> </a:t>
            </a:r>
            <a:r>
              <a:rPr lang="en-US" altLang="zh-CN" sz="1200" b="1" dirty="0">
                <a:solidFill>
                  <a:srgbClr val="C00000"/>
                </a:solidFill>
                <a:latin typeface="+mj-lt"/>
                <a:ea typeface="+mn-ea"/>
              </a:rPr>
              <a:t>INSNXO</a:t>
            </a:r>
            <a:endParaRPr lang="en-US" sz="1200" b="1" dirty="0">
              <a:solidFill>
                <a:srgbClr val="C00000"/>
              </a:solidFill>
              <a:latin typeface="+mj-lt"/>
              <a:ea typeface="+mn-ea"/>
            </a:endParaRPr>
          </a:p>
        </p:txBody>
      </p:sp>
      <p:sp>
        <p:nvSpPr>
          <p:cNvPr id="30" name="TextBox 29">
            <a:extLst>
              <a:ext uri="{FF2B5EF4-FFF2-40B4-BE49-F238E27FC236}">
                <a16:creationId xmlns:a16="http://schemas.microsoft.com/office/drawing/2014/main" id="{521C9B63-1840-2D4A-AEF7-A559A4198157}"/>
              </a:ext>
            </a:extLst>
          </p:cNvPr>
          <p:cNvSpPr txBox="1"/>
          <p:nvPr/>
        </p:nvSpPr>
        <p:spPr>
          <a:xfrm>
            <a:off x="5085848" y="3049715"/>
            <a:ext cx="3961385" cy="1384995"/>
          </a:xfrm>
          <a:prstGeom prst="rect">
            <a:avLst/>
          </a:prstGeom>
          <a:noFill/>
        </p:spPr>
        <p:txBody>
          <a:bodyPr wrap="square" rtlCol="0">
            <a:spAutoFit/>
          </a:bodyPr>
          <a:lstStyle/>
          <a:p>
            <a:pPr fontAlgn="ctr"/>
            <a:r>
              <a:rPr lang="en-US" altLang="zh-CN" sz="1200" b="1" dirty="0">
                <a:solidFill>
                  <a:srgbClr val="C00000"/>
                </a:solidFill>
              </a:rPr>
              <a:t>Why</a:t>
            </a:r>
            <a:r>
              <a:rPr lang="zh-CN" altLang="en-US" sz="1200" b="1" dirty="0">
                <a:solidFill>
                  <a:srgbClr val="C00000"/>
                </a:solidFill>
              </a:rPr>
              <a:t> </a:t>
            </a:r>
            <a:r>
              <a:rPr lang="en-US" altLang="zh-CN" sz="1200" b="1" dirty="0">
                <a:solidFill>
                  <a:srgbClr val="C00000"/>
                </a:solidFill>
              </a:rPr>
              <a:t>is</a:t>
            </a:r>
            <a:r>
              <a:rPr lang="zh-CN" altLang="en-US" sz="1200" b="1" dirty="0">
                <a:solidFill>
                  <a:srgbClr val="C00000"/>
                </a:solidFill>
              </a:rPr>
              <a:t> </a:t>
            </a:r>
            <a:r>
              <a:rPr lang="en-US" sz="1200" b="1" dirty="0">
                <a:solidFill>
                  <a:srgbClr val="C00000"/>
                </a:solidFill>
              </a:rPr>
              <a:t>Mean encoding</a:t>
            </a:r>
            <a:r>
              <a:rPr lang="zh-CN" altLang="en-US" sz="1200" b="1" dirty="0">
                <a:solidFill>
                  <a:srgbClr val="C00000"/>
                </a:solidFill>
              </a:rPr>
              <a:t> </a:t>
            </a:r>
            <a:r>
              <a:rPr lang="en-US" altLang="zh-CN" sz="1200" b="1" dirty="0">
                <a:solidFill>
                  <a:srgbClr val="C00000"/>
                </a:solidFill>
              </a:rPr>
              <a:t>Great</a:t>
            </a:r>
            <a:r>
              <a:rPr lang="zh-CN" altLang="en-US" sz="1200" b="1" dirty="0">
                <a:solidFill>
                  <a:srgbClr val="C00000"/>
                </a:solidFill>
              </a:rPr>
              <a:t> </a:t>
            </a:r>
            <a:r>
              <a:rPr lang="en-US" altLang="zh-CN" sz="1200" b="1" dirty="0">
                <a:solidFill>
                  <a:srgbClr val="C00000"/>
                </a:solidFill>
              </a:rPr>
              <a:t>for</a:t>
            </a:r>
            <a:r>
              <a:rPr lang="zh-CN" altLang="en-US" sz="1200" b="1" dirty="0">
                <a:solidFill>
                  <a:srgbClr val="C00000"/>
                </a:solidFill>
              </a:rPr>
              <a:t> </a:t>
            </a:r>
            <a:r>
              <a:rPr lang="en-US" altLang="zh-CN" sz="1200" b="1" dirty="0">
                <a:solidFill>
                  <a:srgbClr val="C00000"/>
                </a:solidFill>
              </a:rPr>
              <a:t>our</a:t>
            </a:r>
            <a:r>
              <a:rPr lang="zh-CN" altLang="en-US" sz="1200" b="1" dirty="0">
                <a:solidFill>
                  <a:srgbClr val="C00000"/>
                </a:solidFill>
              </a:rPr>
              <a:t> </a:t>
            </a:r>
            <a:r>
              <a:rPr lang="en-US" altLang="zh-CN" sz="1200" b="1" dirty="0">
                <a:solidFill>
                  <a:srgbClr val="C00000"/>
                </a:solidFill>
              </a:rPr>
              <a:t>Dataset?</a:t>
            </a:r>
          </a:p>
          <a:p>
            <a:pPr fontAlgn="ctr"/>
            <a:endParaRPr lang="en-US" altLang="zh-CN" sz="1200" b="1" dirty="0">
              <a:solidFill>
                <a:srgbClr val="C00000"/>
              </a:solidFill>
            </a:endParaRPr>
          </a:p>
          <a:p>
            <a:pPr marL="171450" indent="-171450" fontAlgn="ctr">
              <a:buFont typeface="Arial" panose="020B0604020202020204" pitchFamily="34" charset="0"/>
              <a:buChar char="•"/>
            </a:pPr>
            <a:r>
              <a:rPr lang="en-US" altLang="zh-CN" sz="1200" dirty="0"/>
              <a:t>Can</a:t>
            </a:r>
            <a:r>
              <a:rPr lang="zh-CN" altLang="en-US" sz="1200" dirty="0"/>
              <a:t> </a:t>
            </a:r>
            <a:r>
              <a:rPr lang="en-US" sz="1200" dirty="0"/>
              <a:t>embody the target in the label</a:t>
            </a:r>
          </a:p>
          <a:p>
            <a:pPr fontAlgn="ctr"/>
            <a:endParaRPr lang="en-US" sz="1200" dirty="0"/>
          </a:p>
          <a:p>
            <a:pPr marL="171450" indent="-171450" fontAlgn="ctr">
              <a:buFont typeface="Arial" panose="020B0604020202020204" pitchFamily="34" charset="0"/>
              <a:buChar char="•"/>
            </a:pPr>
            <a:r>
              <a:rPr lang="en-US" sz="1200" dirty="0"/>
              <a:t>could prove to be a </a:t>
            </a:r>
            <a:r>
              <a:rPr lang="en-US" sz="1200" b="1" dirty="0"/>
              <a:t>much simpler </a:t>
            </a:r>
            <a:r>
              <a:rPr lang="en-US" sz="1200" dirty="0"/>
              <a:t>alternative</a:t>
            </a:r>
            <a:endParaRPr lang="en-US" altLang="zh-CN" sz="1200" dirty="0"/>
          </a:p>
          <a:p>
            <a:pPr fontAlgn="ctr"/>
            <a:endParaRPr lang="en-US" sz="1200" dirty="0"/>
          </a:p>
          <a:p>
            <a:pPr marL="171450" indent="-171450" fontAlgn="ctr">
              <a:buFont typeface="Arial" panose="020B0604020202020204" pitchFamily="34" charset="0"/>
              <a:buChar char="•"/>
            </a:pPr>
            <a:r>
              <a:rPr lang="en-US" sz="1200" dirty="0"/>
              <a:t>tend to group the </a:t>
            </a:r>
            <a:r>
              <a:rPr lang="en-US" altLang="zh-CN" sz="1200" dirty="0"/>
              <a:t>similar</a:t>
            </a:r>
            <a:r>
              <a:rPr lang="zh-CN" altLang="en-US" sz="1200" dirty="0"/>
              <a:t> </a:t>
            </a:r>
            <a:r>
              <a:rPr lang="en-US" sz="1200" dirty="0"/>
              <a:t>classes</a:t>
            </a:r>
            <a:endParaRPr lang="en-US" dirty="0"/>
          </a:p>
        </p:txBody>
      </p:sp>
      <p:sp>
        <p:nvSpPr>
          <p:cNvPr id="35" name="Cross 34">
            <a:extLst>
              <a:ext uri="{FF2B5EF4-FFF2-40B4-BE49-F238E27FC236}">
                <a16:creationId xmlns:a16="http://schemas.microsoft.com/office/drawing/2014/main" id="{2DBB497E-6076-8F49-BC4F-9404722EC87B}"/>
              </a:ext>
            </a:extLst>
          </p:cNvPr>
          <p:cNvSpPr/>
          <p:nvPr/>
        </p:nvSpPr>
        <p:spPr>
          <a:xfrm>
            <a:off x="6567782" y="2249223"/>
            <a:ext cx="337351" cy="276842"/>
          </a:xfrm>
          <a:prstGeom prst="plus">
            <a:avLst>
              <a:gd name="adj" fmla="val 41034"/>
            </a:avLst>
          </a:prstGeom>
          <a:solidFill>
            <a:srgbClr val="00B3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165338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Part3: New Feature Creation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sp>
        <p:nvSpPr>
          <p:cNvPr id="9" name="TextBox 53">
            <a:extLst>
              <a:ext uri="{FF2B5EF4-FFF2-40B4-BE49-F238E27FC236}">
                <a16:creationId xmlns:a16="http://schemas.microsoft.com/office/drawing/2014/main" id="{5061F1B2-288E-F444-98AA-EAD5E2FB6219}"/>
              </a:ext>
            </a:extLst>
          </p:cNvPr>
          <p:cNvSpPr txBox="1"/>
          <p:nvPr/>
        </p:nvSpPr>
        <p:spPr>
          <a:xfrm>
            <a:off x="770939" y="671023"/>
            <a:ext cx="815801" cy="307777"/>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b="1" dirty="0">
                <a:solidFill>
                  <a:schemeClr val="tx1">
                    <a:lumMod val="65000"/>
                    <a:lumOff val="35000"/>
                  </a:schemeClr>
                </a:solidFill>
                <a:latin typeface="+mj-lt"/>
                <a:ea typeface="+mn-ea"/>
              </a:rPr>
              <a:t>INALLY</a:t>
            </a:r>
            <a:endParaRPr lang="en-US" b="1" dirty="0">
              <a:solidFill>
                <a:schemeClr val="tx1">
                  <a:lumMod val="65000"/>
                  <a:lumOff val="35000"/>
                </a:schemeClr>
              </a:solidFill>
              <a:latin typeface="+mj-lt"/>
              <a:ea typeface="+mn-ea"/>
            </a:endParaRPr>
          </a:p>
        </p:txBody>
      </p:sp>
      <p:grpSp>
        <p:nvGrpSpPr>
          <p:cNvPr id="4" name="Group 3">
            <a:extLst>
              <a:ext uri="{FF2B5EF4-FFF2-40B4-BE49-F238E27FC236}">
                <a16:creationId xmlns:a16="http://schemas.microsoft.com/office/drawing/2014/main" id="{0732443B-03AE-3240-8E3D-96E2A8BD19DC}"/>
              </a:ext>
            </a:extLst>
          </p:cNvPr>
          <p:cNvGrpSpPr/>
          <p:nvPr/>
        </p:nvGrpSpPr>
        <p:grpSpPr>
          <a:xfrm>
            <a:off x="385614" y="978800"/>
            <a:ext cx="1934074" cy="3631701"/>
            <a:chOff x="477653" y="1122327"/>
            <a:chExt cx="1586450" cy="3262375"/>
          </a:xfrm>
        </p:grpSpPr>
        <p:pic>
          <p:nvPicPr>
            <p:cNvPr id="3" name="Picture 2" descr="A screenshot of a cell phone&#10;&#10;Description automatically generated">
              <a:extLst>
                <a:ext uri="{FF2B5EF4-FFF2-40B4-BE49-F238E27FC236}">
                  <a16:creationId xmlns:a16="http://schemas.microsoft.com/office/drawing/2014/main" id="{BAEECCCE-E7A8-C14D-B912-91664FB0AEE7}"/>
                </a:ext>
              </a:extLst>
            </p:cNvPr>
            <p:cNvPicPr>
              <a:picLocks noChangeAspect="1"/>
            </p:cNvPicPr>
            <p:nvPr/>
          </p:nvPicPr>
          <p:blipFill>
            <a:blip r:embed="rId4"/>
            <a:stretch>
              <a:fillRect/>
            </a:stretch>
          </p:blipFill>
          <p:spPr>
            <a:xfrm>
              <a:off x="477653" y="1436521"/>
              <a:ext cx="1419830" cy="2948181"/>
            </a:xfrm>
            <a:prstGeom prst="rect">
              <a:avLst/>
            </a:prstGeom>
          </p:spPr>
        </p:pic>
        <p:sp>
          <p:nvSpPr>
            <p:cNvPr id="10" name="TextBox 53">
              <a:extLst>
                <a:ext uri="{FF2B5EF4-FFF2-40B4-BE49-F238E27FC236}">
                  <a16:creationId xmlns:a16="http://schemas.microsoft.com/office/drawing/2014/main" id="{791AB2E8-A518-1847-A5CB-6E3530A4EBB9}"/>
                </a:ext>
              </a:extLst>
            </p:cNvPr>
            <p:cNvSpPr txBox="1"/>
            <p:nvPr/>
          </p:nvSpPr>
          <p:spPr>
            <a:xfrm>
              <a:off x="477653" y="1128967"/>
              <a:ext cx="586571" cy="276999"/>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sz="1200" b="1" dirty="0">
                  <a:solidFill>
                    <a:schemeClr val="tx1">
                      <a:lumMod val="65000"/>
                      <a:lumOff val="35000"/>
                    </a:schemeClr>
                  </a:solidFill>
                  <a:latin typeface="+mj-lt"/>
                  <a:ea typeface="+mn-ea"/>
                </a:rPr>
                <a:t>Value</a:t>
              </a:r>
              <a:endParaRPr lang="en-US" sz="1200" b="1" dirty="0">
                <a:solidFill>
                  <a:schemeClr val="tx1">
                    <a:lumMod val="65000"/>
                    <a:lumOff val="35000"/>
                  </a:schemeClr>
                </a:solidFill>
                <a:latin typeface="+mj-lt"/>
                <a:ea typeface="+mn-ea"/>
              </a:endParaRPr>
            </a:p>
          </p:txBody>
        </p:sp>
        <p:sp>
          <p:nvSpPr>
            <p:cNvPr id="11" name="TextBox 53">
              <a:extLst>
                <a:ext uri="{FF2B5EF4-FFF2-40B4-BE49-F238E27FC236}">
                  <a16:creationId xmlns:a16="http://schemas.microsoft.com/office/drawing/2014/main" id="{8BE096A7-FB21-A840-8D3D-E255C87245D0}"/>
                </a:ext>
              </a:extLst>
            </p:cNvPr>
            <p:cNvSpPr txBox="1"/>
            <p:nvPr/>
          </p:nvSpPr>
          <p:spPr>
            <a:xfrm>
              <a:off x="1101980" y="1122327"/>
              <a:ext cx="962123" cy="276999"/>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sz="1200" b="1" dirty="0">
                  <a:solidFill>
                    <a:schemeClr val="tx1">
                      <a:lumMod val="65000"/>
                      <a:lumOff val="35000"/>
                    </a:schemeClr>
                  </a:solidFill>
                  <a:latin typeface="+mj-lt"/>
                  <a:ea typeface="+mn-ea"/>
                </a:rPr>
                <a:t>Frequency</a:t>
              </a:r>
              <a:endParaRPr lang="en-US" sz="1200" b="1" dirty="0">
                <a:solidFill>
                  <a:schemeClr val="tx1">
                    <a:lumMod val="65000"/>
                    <a:lumOff val="35000"/>
                  </a:schemeClr>
                </a:solidFill>
                <a:latin typeface="+mj-lt"/>
                <a:ea typeface="+mn-ea"/>
              </a:endParaRPr>
            </a:p>
          </p:txBody>
        </p:sp>
      </p:grpSp>
      <p:sp>
        <p:nvSpPr>
          <p:cNvPr id="12" name="矩形 8">
            <a:extLst>
              <a:ext uri="{FF2B5EF4-FFF2-40B4-BE49-F238E27FC236}">
                <a16:creationId xmlns:a16="http://schemas.microsoft.com/office/drawing/2014/main" id="{3607D5E5-3EAF-BA4E-BEFE-8D3DEEFBBBA6}"/>
              </a:ext>
            </a:extLst>
          </p:cNvPr>
          <p:cNvSpPr/>
          <p:nvPr/>
        </p:nvSpPr>
        <p:spPr bwMode="auto">
          <a:xfrm>
            <a:off x="458392" y="694088"/>
            <a:ext cx="288032" cy="288032"/>
          </a:xfrm>
          <a:prstGeom prst="rect">
            <a:avLst/>
          </a:prstGeom>
          <a:solidFill>
            <a:srgbClr val="00B3C8"/>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defPPr>
              <a:defRPr lang="zh-CN"/>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a:r>
              <a:rPr lang="zh-CN" altLang="zh-CN" sz="1600" dirty="0">
                <a:solidFill>
                  <a:schemeClr val="bg1"/>
                </a:solidFill>
              </a:rPr>
              <a:t>1</a:t>
            </a:r>
            <a:endParaRPr lang="zh-CN" altLang="en-US" sz="1600" dirty="0">
              <a:solidFill>
                <a:schemeClr val="bg1"/>
              </a:solidFill>
            </a:endParaRPr>
          </a:p>
        </p:txBody>
      </p:sp>
      <p:sp>
        <p:nvSpPr>
          <p:cNvPr id="13" name="Frame 1">
            <a:extLst>
              <a:ext uri="{FF2B5EF4-FFF2-40B4-BE49-F238E27FC236}">
                <a16:creationId xmlns:a16="http://schemas.microsoft.com/office/drawing/2014/main" id="{C72F4AFE-088F-AF40-8BC5-87FB2DC4DD87}"/>
              </a:ext>
            </a:extLst>
          </p:cNvPr>
          <p:cNvSpPr/>
          <p:nvPr/>
        </p:nvSpPr>
        <p:spPr>
          <a:xfrm>
            <a:off x="496892" y="1360369"/>
            <a:ext cx="99873" cy="3250132"/>
          </a:xfrm>
          <a:prstGeom prst="frame">
            <a:avLst>
              <a:gd name="adj1" fmla="val 88"/>
            </a:avLst>
          </a:prstGeom>
          <a:solidFill>
            <a:srgbClr val="C00000"/>
          </a:solid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sp>
        <p:nvSpPr>
          <p:cNvPr id="14" name="TextBox 53">
            <a:extLst>
              <a:ext uri="{FF2B5EF4-FFF2-40B4-BE49-F238E27FC236}">
                <a16:creationId xmlns:a16="http://schemas.microsoft.com/office/drawing/2014/main" id="{CBD6AF90-31AD-C545-87C6-D4BAF646C61E}"/>
              </a:ext>
            </a:extLst>
          </p:cNvPr>
          <p:cNvSpPr txBox="1"/>
          <p:nvPr/>
        </p:nvSpPr>
        <p:spPr>
          <a:xfrm>
            <a:off x="335455" y="4642307"/>
            <a:ext cx="2502570" cy="461665"/>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sz="1200" dirty="0">
                <a:solidFill>
                  <a:schemeClr val="tx1">
                    <a:lumMod val="65000"/>
                    <a:lumOff val="35000"/>
                  </a:schemeClr>
                </a:solidFill>
                <a:latin typeface="+mj-lt"/>
                <a:ea typeface="+mn-ea"/>
              </a:rPr>
              <a:t>Use</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the</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first</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digit</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sym typeface="Wingdings" pitchFamily="2" charset="2"/>
              </a:rPr>
              <a:t></a:t>
            </a:r>
            <a:r>
              <a:rPr lang="zh-CN" altLang="en-US" sz="1200" dirty="0">
                <a:solidFill>
                  <a:schemeClr val="tx1">
                    <a:lumMod val="65000"/>
                    <a:lumOff val="35000"/>
                  </a:schemeClr>
                </a:solidFill>
                <a:latin typeface="+mj-lt"/>
                <a:ea typeface="+mn-ea"/>
                <a:sym typeface="Wingdings" pitchFamily="2" charset="2"/>
              </a:rPr>
              <a:t> </a:t>
            </a:r>
            <a:r>
              <a:rPr lang="en-US" altLang="zh-CN" sz="1200" dirty="0">
                <a:solidFill>
                  <a:schemeClr val="tx1">
                    <a:lumMod val="65000"/>
                    <a:lumOff val="35000"/>
                  </a:schemeClr>
                </a:solidFill>
                <a:latin typeface="+mj-lt"/>
                <a:ea typeface="+mn-ea"/>
                <a:sym typeface="Wingdings" pitchFamily="2" charset="2"/>
              </a:rPr>
              <a:t>Much</a:t>
            </a:r>
            <a:r>
              <a:rPr lang="zh-CN" altLang="en-US" sz="1200" dirty="0">
                <a:solidFill>
                  <a:schemeClr val="tx1">
                    <a:lumMod val="65000"/>
                    <a:lumOff val="35000"/>
                  </a:schemeClr>
                </a:solidFill>
                <a:latin typeface="+mj-lt"/>
                <a:ea typeface="+mn-ea"/>
                <a:sym typeface="Wingdings" pitchFamily="2" charset="2"/>
              </a:rPr>
              <a:t> </a:t>
            </a:r>
            <a:r>
              <a:rPr lang="en-US" altLang="zh-CN" sz="1200" dirty="0">
                <a:solidFill>
                  <a:schemeClr val="tx1">
                    <a:lumMod val="65000"/>
                    <a:lumOff val="35000"/>
                  </a:schemeClr>
                </a:solidFill>
                <a:latin typeface="+mj-lt"/>
                <a:ea typeface="+mn-ea"/>
                <a:sym typeface="Wingdings" pitchFamily="2" charset="2"/>
              </a:rPr>
              <a:t>closer</a:t>
            </a:r>
            <a:r>
              <a:rPr lang="zh-CN" altLang="en-US" sz="1200" dirty="0">
                <a:solidFill>
                  <a:schemeClr val="tx1">
                    <a:lumMod val="65000"/>
                    <a:lumOff val="35000"/>
                  </a:schemeClr>
                </a:solidFill>
                <a:latin typeface="+mj-lt"/>
                <a:ea typeface="+mn-ea"/>
                <a:sym typeface="Wingdings" pitchFamily="2" charset="2"/>
              </a:rPr>
              <a:t> </a:t>
            </a:r>
            <a:r>
              <a:rPr lang="en-US" altLang="zh-CN" sz="1200" dirty="0">
                <a:solidFill>
                  <a:schemeClr val="tx1">
                    <a:lumMod val="65000"/>
                    <a:lumOff val="35000"/>
                  </a:schemeClr>
                </a:solidFill>
                <a:latin typeface="+mj-lt"/>
                <a:ea typeface="+mn-ea"/>
                <a:sym typeface="Wingdings" pitchFamily="2" charset="2"/>
              </a:rPr>
              <a:t>to</a:t>
            </a:r>
            <a:r>
              <a:rPr lang="zh-CN" altLang="en-US" sz="1200" dirty="0">
                <a:solidFill>
                  <a:schemeClr val="tx1">
                    <a:lumMod val="65000"/>
                    <a:lumOff val="35000"/>
                  </a:schemeClr>
                </a:solidFill>
                <a:latin typeface="+mj-lt"/>
                <a:ea typeface="+mn-ea"/>
                <a:sym typeface="Wingdings" pitchFamily="2" charset="2"/>
              </a:rPr>
              <a:t> </a:t>
            </a:r>
            <a:r>
              <a:rPr lang="en-US" altLang="zh-CN" sz="1200" dirty="0">
                <a:solidFill>
                  <a:schemeClr val="tx1">
                    <a:lumMod val="65000"/>
                    <a:lumOff val="35000"/>
                  </a:schemeClr>
                </a:solidFill>
                <a:latin typeface="+mj-lt"/>
                <a:ea typeface="+mn-ea"/>
                <a:sym typeface="Wingdings" pitchFamily="2" charset="2"/>
              </a:rPr>
              <a:t>the</a:t>
            </a:r>
            <a:r>
              <a:rPr lang="zh-CN" altLang="en-US" sz="1200" dirty="0">
                <a:solidFill>
                  <a:schemeClr val="tx1">
                    <a:lumMod val="65000"/>
                    <a:lumOff val="35000"/>
                  </a:schemeClr>
                </a:solidFill>
                <a:latin typeface="+mj-lt"/>
                <a:ea typeface="+mn-ea"/>
                <a:sym typeface="Wingdings" pitchFamily="2" charset="2"/>
              </a:rPr>
              <a:t> </a:t>
            </a:r>
            <a:r>
              <a:rPr lang="en-US" altLang="zh-CN" sz="1200" dirty="0">
                <a:solidFill>
                  <a:schemeClr val="tx1">
                    <a:lumMod val="65000"/>
                    <a:lumOff val="35000"/>
                  </a:schemeClr>
                </a:solidFill>
                <a:latin typeface="+mj-lt"/>
                <a:ea typeface="+mn-ea"/>
                <a:sym typeface="Wingdings" pitchFamily="2" charset="2"/>
              </a:rPr>
              <a:t>business</a:t>
            </a:r>
            <a:r>
              <a:rPr lang="zh-CN" altLang="en-US" sz="1200" dirty="0">
                <a:solidFill>
                  <a:schemeClr val="tx1">
                    <a:lumMod val="65000"/>
                    <a:lumOff val="35000"/>
                  </a:schemeClr>
                </a:solidFill>
                <a:latin typeface="+mj-lt"/>
                <a:ea typeface="+mn-ea"/>
                <a:sym typeface="Wingdings" pitchFamily="2" charset="2"/>
              </a:rPr>
              <a:t> </a:t>
            </a:r>
            <a:r>
              <a:rPr lang="en-US" altLang="zh-CN" sz="1200" dirty="0">
                <a:solidFill>
                  <a:schemeClr val="tx1">
                    <a:lumMod val="65000"/>
                    <a:lumOff val="35000"/>
                  </a:schemeClr>
                </a:solidFill>
                <a:latin typeface="+mj-lt"/>
                <a:ea typeface="+mn-ea"/>
                <a:sym typeface="Wingdings" pitchFamily="2" charset="2"/>
              </a:rPr>
              <a:t>meaning</a:t>
            </a:r>
            <a:endParaRPr lang="en-US" sz="1200" dirty="0">
              <a:solidFill>
                <a:schemeClr val="tx1">
                  <a:lumMod val="65000"/>
                  <a:lumOff val="35000"/>
                </a:schemeClr>
              </a:solidFill>
              <a:latin typeface="+mj-lt"/>
              <a:ea typeface="+mn-ea"/>
            </a:endParaRPr>
          </a:p>
        </p:txBody>
      </p:sp>
      <p:grpSp>
        <p:nvGrpSpPr>
          <p:cNvPr id="34" name="Group 33">
            <a:extLst>
              <a:ext uri="{FF2B5EF4-FFF2-40B4-BE49-F238E27FC236}">
                <a16:creationId xmlns:a16="http://schemas.microsoft.com/office/drawing/2014/main" id="{ED83A018-7C7C-3F48-944D-751CB2F9FC20}"/>
              </a:ext>
            </a:extLst>
          </p:cNvPr>
          <p:cNvGrpSpPr/>
          <p:nvPr/>
        </p:nvGrpSpPr>
        <p:grpSpPr>
          <a:xfrm>
            <a:off x="3338511" y="671023"/>
            <a:ext cx="1748899" cy="338554"/>
            <a:chOff x="2649400" y="671023"/>
            <a:chExt cx="1748899" cy="338554"/>
          </a:xfrm>
        </p:grpSpPr>
        <p:sp>
          <p:nvSpPr>
            <p:cNvPr id="15" name="矩形 8">
              <a:extLst>
                <a:ext uri="{FF2B5EF4-FFF2-40B4-BE49-F238E27FC236}">
                  <a16:creationId xmlns:a16="http://schemas.microsoft.com/office/drawing/2014/main" id="{F5564706-9F95-644A-93BF-75D119CB7E72}"/>
                </a:ext>
              </a:extLst>
            </p:cNvPr>
            <p:cNvSpPr/>
            <p:nvPr/>
          </p:nvSpPr>
          <p:spPr bwMode="auto">
            <a:xfrm>
              <a:off x="2649400" y="690840"/>
              <a:ext cx="288032" cy="288032"/>
            </a:xfrm>
            <a:prstGeom prst="rect">
              <a:avLst/>
            </a:prstGeom>
            <a:solidFill>
              <a:srgbClr val="00B3C8"/>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defPPr>
                <a:defRPr lang="zh-CN"/>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a:r>
                <a:rPr lang="en-US" altLang="zh-CN" sz="1600" dirty="0">
                  <a:solidFill>
                    <a:schemeClr val="bg1"/>
                  </a:solidFill>
                </a:rPr>
                <a:t>2</a:t>
              </a:r>
              <a:endParaRPr lang="zh-CN" altLang="en-US" sz="1600" dirty="0">
                <a:solidFill>
                  <a:schemeClr val="bg1"/>
                </a:solidFill>
              </a:endParaRPr>
            </a:p>
          </p:txBody>
        </p:sp>
        <p:sp>
          <p:nvSpPr>
            <p:cNvPr id="16" name="TextBox 53">
              <a:extLst>
                <a:ext uri="{FF2B5EF4-FFF2-40B4-BE49-F238E27FC236}">
                  <a16:creationId xmlns:a16="http://schemas.microsoft.com/office/drawing/2014/main" id="{F07AE928-C7DD-364E-8889-A8C71525CF25}"/>
                </a:ext>
              </a:extLst>
            </p:cNvPr>
            <p:cNvSpPr txBox="1"/>
            <p:nvPr/>
          </p:nvSpPr>
          <p:spPr>
            <a:xfrm>
              <a:off x="3006571" y="671023"/>
              <a:ext cx="1391728" cy="338554"/>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sz="1600" b="1" dirty="0" err="1">
                  <a:solidFill>
                    <a:schemeClr val="tx1">
                      <a:lumMod val="65000"/>
                      <a:lumOff val="35000"/>
                    </a:schemeClr>
                  </a:solidFill>
                  <a:latin typeface="+mj-lt"/>
                  <a:ea typeface="+mn-ea"/>
                </a:rPr>
                <a:t>count_steps</a:t>
              </a:r>
              <a:endParaRPr lang="en-US" altLang="zh-CN" sz="1600" b="1" dirty="0">
                <a:solidFill>
                  <a:schemeClr val="tx1">
                    <a:lumMod val="65000"/>
                    <a:lumOff val="35000"/>
                  </a:schemeClr>
                </a:solidFill>
                <a:latin typeface="+mj-lt"/>
                <a:ea typeface="+mn-ea"/>
              </a:endParaRPr>
            </a:p>
          </p:txBody>
        </p:sp>
      </p:grpSp>
      <p:pic>
        <p:nvPicPr>
          <p:cNvPr id="19" name="Picture 18" descr="A screenshot of a cell phone&#10;&#10;Description automatically generated">
            <a:extLst>
              <a:ext uri="{FF2B5EF4-FFF2-40B4-BE49-F238E27FC236}">
                <a16:creationId xmlns:a16="http://schemas.microsoft.com/office/drawing/2014/main" id="{CDBAA119-B0C8-D84F-A28A-D9C5B275CE3E}"/>
              </a:ext>
            </a:extLst>
          </p:cNvPr>
          <p:cNvPicPr>
            <a:picLocks noChangeAspect="1"/>
          </p:cNvPicPr>
          <p:nvPr/>
        </p:nvPicPr>
        <p:blipFill>
          <a:blip r:embed="rId5"/>
          <a:stretch>
            <a:fillRect/>
          </a:stretch>
        </p:blipFill>
        <p:spPr>
          <a:xfrm>
            <a:off x="2770290" y="1147338"/>
            <a:ext cx="3224040" cy="3516558"/>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1F6044CF-FEC0-AC48-BBB3-3FD7851B10B9}"/>
              </a:ext>
            </a:extLst>
          </p:cNvPr>
          <p:cNvPicPr>
            <a:picLocks noChangeAspect="1"/>
          </p:cNvPicPr>
          <p:nvPr/>
        </p:nvPicPr>
        <p:blipFill>
          <a:blip r:embed="rId6"/>
          <a:stretch>
            <a:fillRect/>
          </a:stretch>
        </p:blipFill>
        <p:spPr>
          <a:xfrm>
            <a:off x="5666286" y="1480685"/>
            <a:ext cx="1435007" cy="773232"/>
          </a:xfrm>
          <a:prstGeom prst="rect">
            <a:avLst/>
          </a:prstGeom>
        </p:spPr>
      </p:pic>
      <p:cxnSp>
        <p:nvCxnSpPr>
          <p:cNvPr id="22" name="Elbow Connector 21">
            <a:extLst>
              <a:ext uri="{FF2B5EF4-FFF2-40B4-BE49-F238E27FC236}">
                <a16:creationId xmlns:a16="http://schemas.microsoft.com/office/drawing/2014/main" id="{A7F7A7C9-771D-A84D-9A7B-A6614BD518D2}"/>
              </a:ext>
            </a:extLst>
          </p:cNvPr>
          <p:cNvCxnSpPr>
            <a:cxnSpLocks/>
          </p:cNvCxnSpPr>
          <p:nvPr/>
        </p:nvCxnSpPr>
        <p:spPr>
          <a:xfrm>
            <a:off x="5266123" y="1638120"/>
            <a:ext cx="400163" cy="363935"/>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87">
            <a:extLst>
              <a:ext uri="{FF2B5EF4-FFF2-40B4-BE49-F238E27FC236}">
                <a16:creationId xmlns:a16="http://schemas.microsoft.com/office/drawing/2014/main" id="{3DB5FB94-5DC5-794C-89D1-D85F96702E8C}"/>
              </a:ext>
            </a:extLst>
          </p:cNvPr>
          <p:cNvSpPr/>
          <p:nvPr/>
        </p:nvSpPr>
        <p:spPr>
          <a:xfrm>
            <a:off x="5688532" y="1883520"/>
            <a:ext cx="1299410" cy="22918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CN" altLang="en-US" sz="1600" dirty="0">
              <a:solidFill>
                <a:srgbClr val="C00000"/>
              </a:solidFill>
              <a:highlight>
                <a:srgbClr val="FF0000"/>
              </a:highlight>
            </a:endParaRPr>
          </a:p>
        </p:txBody>
      </p:sp>
      <p:grpSp>
        <p:nvGrpSpPr>
          <p:cNvPr id="35" name="Group 34">
            <a:extLst>
              <a:ext uri="{FF2B5EF4-FFF2-40B4-BE49-F238E27FC236}">
                <a16:creationId xmlns:a16="http://schemas.microsoft.com/office/drawing/2014/main" id="{8B6EC055-C742-6140-8899-5F9BE002CF6B}"/>
              </a:ext>
            </a:extLst>
          </p:cNvPr>
          <p:cNvGrpSpPr/>
          <p:nvPr/>
        </p:nvGrpSpPr>
        <p:grpSpPr>
          <a:xfrm>
            <a:off x="7204021" y="682713"/>
            <a:ext cx="1440935" cy="312493"/>
            <a:chOff x="6932126" y="723343"/>
            <a:chExt cx="1440935" cy="312493"/>
          </a:xfrm>
        </p:grpSpPr>
        <p:sp>
          <p:nvSpPr>
            <p:cNvPr id="27" name="矩形 8">
              <a:extLst>
                <a:ext uri="{FF2B5EF4-FFF2-40B4-BE49-F238E27FC236}">
                  <a16:creationId xmlns:a16="http://schemas.microsoft.com/office/drawing/2014/main" id="{CD53B7C9-1ABB-A54E-8C11-288DA1E1742C}"/>
                </a:ext>
              </a:extLst>
            </p:cNvPr>
            <p:cNvSpPr/>
            <p:nvPr/>
          </p:nvSpPr>
          <p:spPr bwMode="auto">
            <a:xfrm>
              <a:off x="6932126" y="747804"/>
              <a:ext cx="288032" cy="288032"/>
            </a:xfrm>
            <a:prstGeom prst="rect">
              <a:avLst/>
            </a:prstGeom>
            <a:solidFill>
              <a:srgbClr val="00B3C8"/>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defPPr>
                <a:defRPr lang="zh-CN"/>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a:r>
                <a:rPr lang="en-US" altLang="zh-CN" sz="1600" dirty="0">
                  <a:solidFill>
                    <a:schemeClr val="bg1"/>
                  </a:solidFill>
                </a:rPr>
                <a:t>3</a:t>
              </a:r>
              <a:endParaRPr lang="zh-CN" altLang="en-US" sz="1600" dirty="0">
                <a:solidFill>
                  <a:schemeClr val="bg1"/>
                </a:solidFill>
              </a:endParaRPr>
            </a:p>
          </p:txBody>
        </p:sp>
        <p:sp>
          <p:nvSpPr>
            <p:cNvPr id="29" name="TextBox 53">
              <a:extLst>
                <a:ext uri="{FF2B5EF4-FFF2-40B4-BE49-F238E27FC236}">
                  <a16:creationId xmlns:a16="http://schemas.microsoft.com/office/drawing/2014/main" id="{DD7BE16F-5F5C-CB43-A0E3-FBC8023C488B}"/>
                </a:ext>
              </a:extLst>
            </p:cNvPr>
            <p:cNvSpPr txBox="1"/>
            <p:nvPr/>
          </p:nvSpPr>
          <p:spPr>
            <a:xfrm>
              <a:off x="7250894" y="723343"/>
              <a:ext cx="1122167" cy="307777"/>
            </a:xfrm>
            <a:prstGeom prst="rect">
              <a:avLst/>
            </a:prstGeom>
            <a:noFill/>
          </p:spPr>
          <p:txBody>
            <a:bodyPr wrap="non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b="1" dirty="0" err="1">
                  <a:solidFill>
                    <a:schemeClr val="tx1">
                      <a:lumMod val="65000"/>
                      <a:lumOff val="35000"/>
                    </a:schemeClr>
                  </a:solidFill>
                  <a:latin typeface="+mj-lt"/>
                  <a:ea typeface="+mn-ea"/>
                </a:rPr>
                <a:t>Yield_Loss</a:t>
              </a:r>
              <a:endParaRPr lang="en-US" b="1" dirty="0">
                <a:solidFill>
                  <a:schemeClr val="tx1">
                    <a:lumMod val="65000"/>
                    <a:lumOff val="35000"/>
                  </a:schemeClr>
                </a:solidFill>
                <a:latin typeface="+mj-lt"/>
                <a:ea typeface="+mn-ea"/>
              </a:endParaRPr>
            </a:p>
          </p:txBody>
        </p:sp>
      </p:grpSp>
      <p:pic>
        <p:nvPicPr>
          <p:cNvPr id="31" name="Picture 30" descr="A screenshot of a cell phone&#10;&#10;Description automatically generated">
            <a:extLst>
              <a:ext uri="{FF2B5EF4-FFF2-40B4-BE49-F238E27FC236}">
                <a16:creationId xmlns:a16="http://schemas.microsoft.com/office/drawing/2014/main" id="{14EDFFF5-673D-4C4E-9C8E-75C206D54E17}"/>
              </a:ext>
            </a:extLst>
          </p:cNvPr>
          <p:cNvPicPr>
            <a:picLocks noChangeAspect="1"/>
          </p:cNvPicPr>
          <p:nvPr/>
        </p:nvPicPr>
        <p:blipFill>
          <a:blip r:embed="rId7"/>
          <a:stretch>
            <a:fillRect/>
          </a:stretch>
        </p:blipFill>
        <p:spPr>
          <a:xfrm>
            <a:off x="7076142" y="1031120"/>
            <a:ext cx="1902384" cy="3285433"/>
          </a:xfrm>
          <a:prstGeom prst="rect">
            <a:avLst/>
          </a:prstGeom>
        </p:spPr>
      </p:pic>
      <p:sp>
        <p:nvSpPr>
          <p:cNvPr id="32" name="TextBox 53">
            <a:extLst>
              <a:ext uri="{FF2B5EF4-FFF2-40B4-BE49-F238E27FC236}">
                <a16:creationId xmlns:a16="http://schemas.microsoft.com/office/drawing/2014/main" id="{4E44E21C-0771-BD46-9ED1-DBDAF2C5ED5D}"/>
              </a:ext>
            </a:extLst>
          </p:cNvPr>
          <p:cNvSpPr txBox="1"/>
          <p:nvPr/>
        </p:nvSpPr>
        <p:spPr>
          <a:xfrm>
            <a:off x="6776049" y="4530569"/>
            <a:ext cx="2502570" cy="461665"/>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r>
              <a:rPr lang="en-US" altLang="zh-CN" sz="1200" dirty="0">
                <a:solidFill>
                  <a:schemeClr val="tx1">
                    <a:lumMod val="65000"/>
                    <a:lumOff val="35000"/>
                  </a:schemeClr>
                </a:solidFill>
                <a:latin typeface="+mj-lt"/>
                <a:ea typeface="+mn-ea"/>
              </a:rPr>
              <a:t>Yield</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loss=(start</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weight-finish</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weight)/start</a:t>
            </a:r>
            <a:r>
              <a:rPr lang="zh-CN" altLang="en-US" sz="1200" dirty="0">
                <a:solidFill>
                  <a:schemeClr val="tx1">
                    <a:lumMod val="65000"/>
                    <a:lumOff val="35000"/>
                  </a:schemeClr>
                </a:solidFill>
                <a:latin typeface="+mj-lt"/>
                <a:ea typeface="+mn-ea"/>
              </a:rPr>
              <a:t> </a:t>
            </a:r>
            <a:r>
              <a:rPr lang="en-US" altLang="zh-CN" sz="1200" dirty="0">
                <a:solidFill>
                  <a:schemeClr val="tx1">
                    <a:lumMod val="65000"/>
                    <a:lumOff val="35000"/>
                  </a:schemeClr>
                </a:solidFill>
                <a:latin typeface="+mj-lt"/>
                <a:ea typeface="+mn-ea"/>
              </a:rPr>
              <a:t>weight</a:t>
            </a:r>
            <a:endParaRPr lang="en-US" sz="1200" dirty="0">
              <a:solidFill>
                <a:schemeClr val="tx1">
                  <a:lumMod val="65000"/>
                  <a:lumOff val="35000"/>
                </a:schemeClr>
              </a:solidFill>
              <a:latin typeface="+mj-lt"/>
              <a:ea typeface="+mn-ea"/>
            </a:endParaRPr>
          </a:p>
        </p:txBody>
      </p:sp>
      <p:sp>
        <p:nvSpPr>
          <p:cNvPr id="33" name="Rectangle 32">
            <a:extLst>
              <a:ext uri="{FF2B5EF4-FFF2-40B4-BE49-F238E27FC236}">
                <a16:creationId xmlns:a16="http://schemas.microsoft.com/office/drawing/2014/main" id="{3461B180-5FEE-F041-BCAC-216090CF8FFB}"/>
              </a:ext>
            </a:extLst>
          </p:cNvPr>
          <p:cNvSpPr/>
          <p:nvPr/>
        </p:nvSpPr>
        <p:spPr>
          <a:xfrm>
            <a:off x="2770290" y="4695702"/>
            <a:ext cx="3291286" cy="276999"/>
          </a:xfrm>
          <a:prstGeom prst="rect">
            <a:avLst/>
          </a:prstGeom>
        </p:spPr>
        <p:txBody>
          <a:bodyPr wrap="none">
            <a:spAutoFit/>
          </a:bodyPr>
          <a:lstStyle/>
          <a:p>
            <a:r>
              <a:rPr lang="en-US" altLang="zh-CN" sz="1200" dirty="0">
                <a:solidFill>
                  <a:schemeClr val="tx1">
                    <a:lumMod val="65000"/>
                    <a:lumOff val="35000"/>
                  </a:schemeClr>
                </a:solidFill>
              </a:rPr>
              <a:t>Count</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Ignored</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Steps</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between</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Two</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‘IN’</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Status</a:t>
            </a:r>
            <a:endParaRPr lang="en-US" sz="1200" dirty="0">
              <a:solidFill>
                <a:schemeClr val="tx1">
                  <a:lumMod val="65000"/>
                  <a:lumOff val="35000"/>
                </a:schemeClr>
              </a:solidFill>
            </a:endParaRPr>
          </a:p>
        </p:txBody>
      </p:sp>
    </p:spTree>
    <p:extLst>
      <p:ext uri="{BB962C8B-B14F-4D97-AF65-F5344CB8AC3E}">
        <p14:creationId xmlns:p14="http://schemas.microsoft.com/office/powerpoint/2010/main" val="45578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Part3:</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Select</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Suitable</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Features</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for</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Building</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grpSp>
        <p:nvGrpSpPr>
          <p:cNvPr id="3" name="Group 2">
            <a:extLst>
              <a:ext uri="{FF2B5EF4-FFF2-40B4-BE49-F238E27FC236}">
                <a16:creationId xmlns:a16="http://schemas.microsoft.com/office/drawing/2014/main" id="{3F9815F0-9E4C-0141-980D-FC1C3CA74FE6}"/>
              </a:ext>
            </a:extLst>
          </p:cNvPr>
          <p:cNvGrpSpPr/>
          <p:nvPr/>
        </p:nvGrpSpPr>
        <p:grpSpPr>
          <a:xfrm>
            <a:off x="555247" y="1170223"/>
            <a:ext cx="3959620" cy="1239100"/>
            <a:chOff x="498633" y="1363406"/>
            <a:chExt cx="3959620" cy="1239100"/>
          </a:xfrm>
        </p:grpSpPr>
        <p:sp>
          <p:nvSpPr>
            <p:cNvPr id="15" name="Freeform 14">
              <a:extLst>
                <a:ext uri="{FF2B5EF4-FFF2-40B4-BE49-F238E27FC236}">
                  <a16:creationId xmlns:a16="http://schemas.microsoft.com/office/drawing/2014/main" id="{5F64613F-C994-0D4A-8F84-19494AA4E894}"/>
                </a:ext>
              </a:extLst>
            </p:cNvPr>
            <p:cNvSpPr>
              <a:spLocks/>
            </p:cNvSpPr>
            <p:nvPr/>
          </p:nvSpPr>
          <p:spPr bwMode="auto">
            <a:xfrm flipH="1">
              <a:off x="498633" y="1554758"/>
              <a:ext cx="325437" cy="568325"/>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5"/>
            </a:solidFill>
            <a:ln>
              <a:noFill/>
            </a:ln>
          </p:spPr>
          <p:txBody>
            <a:bodyPr vert="horz" wrap="square" lIns="91440" tIns="45720" rIns="91440" bIns="45720" numCol="1" anchor="b" anchorCtr="0" compatLnSpc="1">
              <a:prstTxWarp prst="textNoShape">
                <a:avLst/>
              </a:prstTxWarp>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200" dirty="0">
                  <a:solidFill>
                    <a:schemeClr val="bg1"/>
                  </a:solidFill>
                  <a:latin typeface="+mj-lt"/>
                  <a:ea typeface="+mn-ea"/>
                </a:rPr>
                <a:t>1</a:t>
              </a:r>
              <a:endParaRPr lang="zh-CN" altLang="en-US" sz="1200" dirty="0">
                <a:solidFill>
                  <a:schemeClr val="bg1"/>
                </a:solidFill>
                <a:latin typeface="+mj-lt"/>
                <a:ea typeface="+mn-ea"/>
              </a:endParaRPr>
            </a:p>
          </p:txBody>
        </p:sp>
        <p:grpSp>
          <p:nvGrpSpPr>
            <p:cNvPr id="2" name="Group 1">
              <a:extLst>
                <a:ext uri="{FF2B5EF4-FFF2-40B4-BE49-F238E27FC236}">
                  <a16:creationId xmlns:a16="http://schemas.microsoft.com/office/drawing/2014/main" id="{34FBB20C-38BF-6041-986C-8EB080C42C8F}"/>
                </a:ext>
              </a:extLst>
            </p:cNvPr>
            <p:cNvGrpSpPr/>
            <p:nvPr/>
          </p:nvGrpSpPr>
          <p:grpSpPr>
            <a:xfrm>
              <a:off x="859941" y="1363406"/>
              <a:ext cx="3598312" cy="1239100"/>
              <a:chOff x="859941" y="1363406"/>
              <a:chExt cx="3598312" cy="1239100"/>
            </a:xfrm>
          </p:grpSpPr>
          <p:sp>
            <p:nvSpPr>
              <p:cNvPr id="16" name="TextBox 100">
                <a:extLst>
                  <a:ext uri="{FF2B5EF4-FFF2-40B4-BE49-F238E27FC236}">
                    <a16:creationId xmlns:a16="http://schemas.microsoft.com/office/drawing/2014/main" id="{107FE6B4-BD3F-BD44-A7A4-3E068773FC33}"/>
                  </a:ext>
                </a:extLst>
              </p:cNvPr>
              <p:cNvSpPr txBox="1"/>
              <p:nvPr/>
            </p:nvSpPr>
            <p:spPr>
              <a:xfrm>
                <a:off x="903842" y="1363406"/>
                <a:ext cx="1306768" cy="307777"/>
              </a:xfrm>
              <a:prstGeom prst="rect">
                <a:avLst/>
              </a:prstGeom>
              <a:noFill/>
            </p:spPr>
            <p:txBody>
              <a:bodyPr wrap="none" rtlCol="0">
                <a:spAutoFit/>
              </a:bodyPr>
              <a:lstStyle/>
              <a:p>
                <a:r>
                  <a:rPr lang="en-US" sz="1400" b="1" dirty="0">
                    <a:solidFill>
                      <a:schemeClr val="tx1">
                        <a:lumMod val="75000"/>
                        <a:lumOff val="25000"/>
                      </a:schemeClr>
                    </a:solidFill>
                    <a:latin typeface="+mj-lt"/>
                    <a:ea typeface="+mn-ea"/>
                  </a:rPr>
                  <a:t>Filter</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Method</a:t>
                </a:r>
                <a:endParaRPr lang="en-US" sz="1400" b="1" dirty="0">
                  <a:solidFill>
                    <a:schemeClr val="tx1">
                      <a:lumMod val="75000"/>
                      <a:lumOff val="25000"/>
                    </a:schemeClr>
                  </a:solidFill>
                  <a:latin typeface="+mj-lt"/>
                  <a:ea typeface="+mn-ea"/>
                </a:endParaRPr>
              </a:p>
            </p:txBody>
          </p:sp>
          <p:sp>
            <p:nvSpPr>
              <p:cNvPr id="17" name="Rectangle 16">
                <a:extLst>
                  <a:ext uri="{FF2B5EF4-FFF2-40B4-BE49-F238E27FC236}">
                    <a16:creationId xmlns:a16="http://schemas.microsoft.com/office/drawing/2014/main" id="{CF98F2BF-F089-F64F-B405-27F22AEAD76D}"/>
                  </a:ext>
                </a:extLst>
              </p:cNvPr>
              <p:cNvSpPr/>
              <p:nvPr/>
            </p:nvSpPr>
            <p:spPr>
              <a:xfrm>
                <a:off x="859941" y="1574917"/>
                <a:ext cx="3598312" cy="1027589"/>
              </a:xfrm>
              <a:prstGeom prst="rect">
                <a:avLst/>
              </a:prstGeom>
            </p:spPr>
            <p:txBody>
              <a:bodyPr wrap="square">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marL="342900" indent="-342900" algn="just">
                  <a:lnSpc>
                    <a:spcPct val="130000"/>
                  </a:lnSpc>
                  <a:buFont typeface="Wingdings" charset="2"/>
                  <a:buChar char="§"/>
                </a:pPr>
                <a:r>
                  <a:rPr lang="en-US" altLang="zh-CN" sz="1200" b="1" dirty="0">
                    <a:solidFill>
                      <a:schemeClr val="tx1">
                        <a:lumMod val="75000"/>
                        <a:lumOff val="25000"/>
                      </a:schemeClr>
                    </a:solidFill>
                    <a:latin typeface="+mj-lt"/>
                    <a:ea typeface="+mn-ea"/>
                    <a:cs typeface="Al Nile" pitchFamily="2" charset="-78"/>
                  </a:rPr>
                  <a:t>Simplicity</a:t>
                </a:r>
                <a:r>
                  <a:rPr lang="en-US" altLang="zh-CN" sz="1200" dirty="0">
                    <a:solidFill>
                      <a:schemeClr val="tx1">
                        <a:lumMod val="75000"/>
                        <a:lumOff val="25000"/>
                      </a:schemeClr>
                    </a:solidFill>
                    <a:latin typeface="+mj-lt"/>
                    <a:ea typeface="+mn-ea"/>
                    <a:cs typeface="Al Nile" pitchFamily="2" charset="-78"/>
                  </a:rPr>
                  <a:t>:</a:t>
                </a:r>
                <a:r>
                  <a:rPr lang="zh-CN" altLang="en-US" sz="1200" dirty="0">
                    <a:solidFill>
                      <a:schemeClr val="tx1">
                        <a:lumMod val="75000"/>
                        <a:lumOff val="25000"/>
                      </a:schemeClr>
                    </a:solidFill>
                    <a:latin typeface="+mj-lt"/>
                    <a:ea typeface="+mn-ea"/>
                    <a:cs typeface="Al Nile" pitchFamily="2" charset="-78"/>
                  </a:rPr>
                  <a:t> </a:t>
                </a:r>
                <a:r>
                  <a:rPr lang="en-US" sz="1200" dirty="0">
                    <a:latin typeface="+mj-lt"/>
                    <a:cs typeface="Al Nile" pitchFamily="2" charset="-78"/>
                  </a:rPr>
                  <a:t>uses ranking technique and rank ordering method for variable selection</a:t>
                </a:r>
                <a:r>
                  <a:rPr lang="en-US" altLang="zh-CN" sz="1200" dirty="0">
                    <a:latin typeface="+mj-lt"/>
                    <a:cs typeface="Al Nile" pitchFamily="2" charset="-78"/>
                  </a:rPr>
                  <a:t>;</a:t>
                </a:r>
                <a:r>
                  <a:rPr lang="en-US" sz="1200" dirty="0">
                    <a:latin typeface="+mj-lt"/>
                  </a:rPr>
                  <a:t> not including any mining algorithm</a:t>
                </a:r>
                <a:r>
                  <a:rPr lang="en-US" altLang="zh-CN" sz="1200" dirty="0">
                    <a:latin typeface="+mj-lt"/>
                  </a:rPr>
                  <a:t>;</a:t>
                </a:r>
              </a:p>
              <a:p>
                <a:pPr marL="342900" indent="-342900" algn="just">
                  <a:lnSpc>
                    <a:spcPct val="130000"/>
                  </a:lnSpc>
                  <a:buFont typeface="Wingdings" charset="2"/>
                  <a:buChar char="§"/>
                </a:pPr>
                <a:r>
                  <a:rPr lang="en-US" altLang="zh-CN" sz="1200" b="1" dirty="0">
                    <a:solidFill>
                      <a:schemeClr val="tx1">
                        <a:lumMod val="75000"/>
                        <a:lumOff val="25000"/>
                      </a:schemeClr>
                    </a:solidFill>
                    <a:latin typeface="+mj-lt"/>
                    <a:ea typeface="+mn-ea"/>
                    <a:cs typeface="Al Nile" pitchFamily="2" charset="-78"/>
                  </a:rPr>
                  <a:t>Example:</a:t>
                </a:r>
                <a:r>
                  <a:rPr lang="zh-CN" altLang="en-US" sz="1200" dirty="0">
                    <a:solidFill>
                      <a:schemeClr val="tx1">
                        <a:lumMod val="75000"/>
                        <a:lumOff val="25000"/>
                      </a:schemeClr>
                    </a:solidFill>
                    <a:latin typeface="+mj-lt"/>
                    <a:ea typeface="+mn-ea"/>
                    <a:cs typeface="Al Nile" pitchFamily="2" charset="-78"/>
                  </a:rPr>
                  <a:t> </a:t>
                </a:r>
                <a:r>
                  <a:rPr lang="en-US" altLang="zh-CN" sz="1200" dirty="0">
                    <a:solidFill>
                      <a:schemeClr val="tx1">
                        <a:lumMod val="75000"/>
                        <a:lumOff val="25000"/>
                      </a:schemeClr>
                    </a:solidFill>
                    <a:latin typeface="+mj-lt"/>
                    <a:ea typeface="+mn-ea"/>
                    <a:cs typeface="Al Nile" pitchFamily="2" charset="-78"/>
                  </a:rPr>
                  <a:t>Pearson’s</a:t>
                </a:r>
                <a:r>
                  <a:rPr lang="zh-CN" altLang="en-US" sz="1200" dirty="0">
                    <a:solidFill>
                      <a:schemeClr val="tx1">
                        <a:lumMod val="75000"/>
                        <a:lumOff val="25000"/>
                      </a:schemeClr>
                    </a:solidFill>
                    <a:latin typeface="+mj-lt"/>
                    <a:ea typeface="+mn-ea"/>
                    <a:cs typeface="Al Nile" pitchFamily="2" charset="-78"/>
                  </a:rPr>
                  <a:t> </a:t>
                </a:r>
                <a:r>
                  <a:rPr lang="en-US" altLang="zh-CN" sz="1200" dirty="0">
                    <a:solidFill>
                      <a:schemeClr val="tx1">
                        <a:lumMod val="75000"/>
                        <a:lumOff val="25000"/>
                      </a:schemeClr>
                    </a:solidFill>
                    <a:latin typeface="+mj-lt"/>
                    <a:ea typeface="+mn-ea"/>
                    <a:cs typeface="Al Nile" pitchFamily="2" charset="-78"/>
                  </a:rPr>
                  <a:t>Correlation,</a:t>
                </a:r>
                <a:r>
                  <a:rPr lang="zh-CN" altLang="en-US" sz="1200" dirty="0">
                    <a:solidFill>
                      <a:schemeClr val="tx1">
                        <a:lumMod val="75000"/>
                        <a:lumOff val="25000"/>
                      </a:schemeClr>
                    </a:solidFill>
                    <a:latin typeface="+mj-lt"/>
                    <a:ea typeface="+mn-ea"/>
                    <a:cs typeface="Al Nile" pitchFamily="2" charset="-78"/>
                  </a:rPr>
                  <a:t> </a:t>
                </a:r>
                <a:r>
                  <a:rPr lang="en-US" altLang="zh-CN" sz="1200" dirty="0" err="1">
                    <a:solidFill>
                      <a:schemeClr val="tx1">
                        <a:lumMod val="75000"/>
                        <a:lumOff val="25000"/>
                      </a:schemeClr>
                    </a:solidFill>
                    <a:latin typeface="+mj-lt"/>
                    <a:ea typeface="+mn-ea"/>
                    <a:cs typeface="Al Nile" pitchFamily="2" charset="-78"/>
                  </a:rPr>
                  <a:t>Anova</a:t>
                </a:r>
                <a:r>
                  <a:rPr lang="en-US" altLang="zh-CN" sz="1200" dirty="0">
                    <a:solidFill>
                      <a:schemeClr val="tx1">
                        <a:lumMod val="75000"/>
                        <a:lumOff val="25000"/>
                      </a:schemeClr>
                    </a:solidFill>
                    <a:latin typeface="+mj-lt"/>
                    <a:ea typeface="+mn-ea"/>
                    <a:cs typeface="Al Nile" pitchFamily="2" charset="-78"/>
                  </a:rPr>
                  <a:t>;</a:t>
                </a:r>
                <a:endParaRPr lang="en-US" sz="1200" dirty="0">
                  <a:solidFill>
                    <a:schemeClr val="tx1">
                      <a:lumMod val="75000"/>
                      <a:lumOff val="25000"/>
                    </a:schemeClr>
                  </a:solidFill>
                  <a:latin typeface="+mj-lt"/>
                  <a:ea typeface="+mn-ea"/>
                  <a:cs typeface="Al Nile" pitchFamily="2" charset="-78"/>
                </a:endParaRPr>
              </a:p>
            </p:txBody>
          </p:sp>
        </p:grpSp>
      </p:grpSp>
      <p:grpSp>
        <p:nvGrpSpPr>
          <p:cNvPr id="4" name="Group 3">
            <a:extLst>
              <a:ext uri="{FF2B5EF4-FFF2-40B4-BE49-F238E27FC236}">
                <a16:creationId xmlns:a16="http://schemas.microsoft.com/office/drawing/2014/main" id="{CE64719E-9ECE-AD49-BAC8-0916B7728D14}"/>
              </a:ext>
            </a:extLst>
          </p:cNvPr>
          <p:cNvGrpSpPr/>
          <p:nvPr/>
        </p:nvGrpSpPr>
        <p:grpSpPr>
          <a:xfrm>
            <a:off x="539597" y="2421187"/>
            <a:ext cx="3643871" cy="1095300"/>
            <a:chOff x="523256" y="2728311"/>
            <a:chExt cx="3643871" cy="1095300"/>
          </a:xfrm>
        </p:grpSpPr>
        <p:sp>
          <p:nvSpPr>
            <p:cNvPr id="13" name="Freeform 12">
              <a:extLst>
                <a:ext uri="{FF2B5EF4-FFF2-40B4-BE49-F238E27FC236}">
                  <a16:creationId xmlns:a16="http://schemas.microsoft.com/office/drawing/2014/main" id="{E9941B0C-8F24-5643-96D4-2D899D090ACB}"/>
                </a:ext>
              </a:extLst>
            </p:cNvPr>
            <p:cNvSpPr>
              <a:spLocks/>
            </p:cNvSpPr>
            <p:nvPr/>
          </p:nvSpPr>
          <p:spPr bwMode="auto">
            <a:xfrm flipH="1">
              <a:off x="523256" y="2930129"/>
              <a:ext cx="325437" cy="568325"/>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5">
                <a:lumMod val="75000"/>
              </a:schemeClr>
            </a:solidFill>
            <a:ln>
              <a:noFill/>
            </a:ln>
          </p:spPr>
          <p:txBody>
            <a:bodyPr vert="horz" wrap="square" lIns="91440" tIns="45720" rIns="91440" bIns="45720" numCol="1" anchor="b" anchorCtr="0" compatLnSpc="1">
              <a:prstTxWarp prst="textNoShape">
                <a:avLst/>
              </a:prstTxWarp>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200" dirty="0">
                  <a:solidFill>
                    <a:schemeClr val="bg1"/>
                  </a:solidFill>
                  <a:latin typeface="+mj-lt"/>
                  <a:ea typeface="+mn-ea"/>
                </a:rPr>
                <a:t>2</a:t>
              </a:r>
              <a:endParaRPr lang="zh-CN" altLang="en-US" sz="1200" dirty="0">
                <a:solidFill>
                  <a:schemeClr val="bg1"/>
                </a:solidFill>
                <a:latin typeface="+mj-lt"/>
                <a:ea typeface="+mn-ea"/>
              </a:endParaRPr>
            </a:p>
          </p:txBody>
        </p:sp>
        <p:grpSp>
          <p:nvGrpSpPr>
            <p:cNvPr id="18" name="Group 17">
              <a:extLst>
                <a:ext uri="{FF2B5EF4-FFF2-40B4-BE49-F238E27FC236}">
                  <a16:creationId xmlns:a16="http://schemas.microsoft.com/office/drawing/2014/main" id="{876DA722-E071-7440-BB71-E0B3F9C2E6ED}"/>
                </a:ext>
              </a:extLst>
            </p:cNvPr>
            <p:cNvGrpSpPr/>
            <p:nvPr/>
          </p:nvGrpSpPr>
          <p:grpSpPr>
            <a:xfrm>
              <a:off x="942757" y="2728311"/>
              <a:ext cx="3224370" cy="1095300"/>
              <a:chOff x="942757" y="1492436"/>
              <a:chExt cx="3224370" cy="1095300"/>
            </a:xfrm>
          </p:grpSpPr>
          <p:sp>
            <p:nvSpPr>
              <p:cNvPr id="19" name="TextBox 100">
                <a:extLst>
                  <a:ext uri="{FF2B5EF4-FFF2-40B4-BE49-F238E27FC236}">
                    <a16:creationId xmlns:a16="http://schemas.microsoft.com/office/drawing/2014/main" id="{912EA8C2-E11C-594E-A9D8-53A9A9CCAD41}"/>
                  </a:ext>
                </a:extLst>
              </p:cNvPr>
              <p:cNvSpPr txBox="1"/>
              <p:nvPr/>
            </p:nvSpPr>
            <p:spPr>
              <a:xfrm>
                <a:off x="942757" y="1492436"/>
                <a:ext cx="1675459" cy="307777"/>
              </a:xfrm>
              <a:prstGeom prst="rect">
                <a:avLst/>
              </a:prstGeom>
              <a:noFill/>
            </p:spPr>
            <p:txBody>
              <a:bodyPr wrap="none" rtlCol="0">
                <a:spAutoFit/>
              </a:bodyPr>
              <a:lstStyle/>
              <a:p>
                <a:r>
                  <a:rPr lang="en-US" sz="1400" b="1" dirty="0" err="1">
                    <a:solidFill>
                      <a:schemeClr val="tx1">
                        <a:lumMod val="75000"/>
                        <a:lumOff val="25000"/>
                      </a:schemeClr>
                    </a:solidFill>
                    <a:latin typeface="+mj-lt"/>
                    <a:ea typeface="+mn-ea"/>
                  </a:rPr>
                  <a:t>Embeded</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Method</a:t>
                </a:r>
                <a:endParaRPr lang="en-US" sz="1400" b="1" dirty="0">
                  <a:solidFill>
                    <a:schemeClr val="tx1">
                      <a:lumMod val="75000"/>
                      <a:lumOff val="25000"/>
                    </a:schemeClr>
                  </a:solidFill>
                  <a:latin typeface="+mj-lt"/>
                  <a:ea typeface="+mn-ea"/>
                </a:endParaRPr>
              </a:p>
            </p:txBody>
          </p:sp>
          <p:sp>
            <p:nvSpPr>
              <p:cNvPr id="20" name="Rectangle 19">
                <a:extLst>
                  <a:ext uri="{FF2B5EF4-FFF2-40B4-BE49-F238E27FC236}">
                    <a16:creationId xmlns:a16="http://schemas.microsoft.com/office/drawing/2014/main" id="{AB200E59-E748-4D44-A93D-9EE83694D0F9}"/>
                  </a:ext>
                </a:extLst>
              </p:cNvPr>
              <p:cNvSpPr/>
              <p:nvPr/>
            </p:nvSpPr>
            <p:spPr>
              <a:xfrm>
                <a:off x="942757" y="1800213"/>
                <a:ext cx="3224370" cy="787523"/>
              </a:xfrm>
              <a:prstGeom prst="rect">
                <a:avLst/>
              </a:prstGeom>
            </p:spPr>
            <p:txBody>
              <a:bodyPr wrap="square">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marL="342900" indent="-342900" algn="just">
                  <a:lnSpc>
                    <a:spcPct val="130000"/>
                  </a:lnSpc>
                  <a:buFont typeface="Wingdings" charset="2"/>
                  <a:buChar char="§"/>
                </a:pPr>
                <a:r>
                  <a:rPr lang="en-US" altLang="zh-CN" sz="1200" b="1" dirty="0">
                    <a:solidFill>
                      <a:schemeClr val="tx1">
                        <a:lumMod val="75000"/>
                        <a:lumOff val="25000"/>
                      </a:schemeClr>
                    </a:solidFill>
                    <a:latin typeface="+mj-lt"/>
                    <a:ea typeface="+mn-ea"/>
                  </a:rPr>
                  <a:t>Iterative:</a:t>
                </a:r>
                <a:r>
                  <a:rPr lang="zh-CN" altLang="en-US" sz="1200" b="1"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take</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care</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of</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each</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iteration</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of</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the</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model</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training</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process;</a:t>
                </a:r>
              </a:p>
              <a:p>
                <a:pPr marL="342900" indent="-342900" algn="just">
                  <a:lnSpc>
                    <a:spcPct val="130000"/>
                  </a:lnSpc>
                  <a:buFont typeface="Wingdings" charset="2"/>
                  <a:buChar char="§"/>
                </a:pPr>
                <a:r>
                  <a:rPr lang="en-US" altLang="zh-CN" sz="1200" b="1" dirty="0">
                    <a:solidFill>
                      <a:schemeClr val="tx1">
                        <a:lumMod val="75000"/>
                        <a:lumOff val="25000"/>
                      </a:schemeClr>
                    </a:solidFill>
                    <a:latin typeface="+mj-lt"/>
                    <a:ea typeface="+mn-ea"/>
                  </a:rPr>
                  <a:t>Penalization:</a:t>
                </a:r>
                <a:r>
                  <a:rPr lang="zh-CN" altLang="en-US" sz="1200" b="1"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L1,</a:t>
                </a:r>
                <a:r>
                  <a:rPr lang="zh-CN" altLang="en-US" sz="1200" dirty="0">
                    <a:solidFill>
                      <a:schemeClr val="tx1">
                        <a:lumMod val="75000"/>
                        <a:lumOff val="25000"/>
                      </a:schemeClr>
                    </a:solidFill>
                    <a:latin typeface="+mj-lt"/>
                    <a:ea typeface="+mn-ea"/>
                  </a:rPr>
                  <a:t> </a:t>
                </a:r>
                <a:r>
                  <a:rPr lang="en-US" altLang="zh-CN" sz="1200" dirty="0">
                    <a:solidFill>
                      <a:schemeClr val="tx1">
                        <a:lumMod val="75000"/>
                        <a:lumOff val="25000"/>
                      </a:schemeClr>
                    </a:solidFill>
                    <a:latin typeface="+mj-lt"/>
                    <a:ea typeface="+mn-ea"/>
                  </a:rPr>
                  <a:t>L2;</a:t>
                </a:r>
                <a:r>
                  <a:rPr lang="zh-CN" altLang="en-US" sz="1200" dirty="0">
                    <a:solidFill>
                      <a:schemeClr val="tx1">
                        <a:lumMod val="75000"/>
                        <a:lumOff val="25000"/>
                      </a:schemeClr>
                    </a:solidFill>
                    <a:latin typeface="+mj-lt"/>
                    <a:ea typeface="+mn-ea"/>
                  </a:rPr>
                  <a:t> </a:t>
                </a:r>
                <a:endParaRPr lang="en-US" sz="1200" dirty="0">
                  <a:solidFill>
                    <a:schemeClr val="tx1">
                      <a:lumMod val="75000"/>
                      <a:lumOff val="25000"/>
                    </a:schemeClr>
                  </a:solidFill>
                  <a:latin typeface="+mj-lt"/>
                  <a:ea typeface="+mn-ea"/>
                </a:endParaRPr>
              </a:p>
            </p:txBody>
          </p:sp>
        </p:grpSp>
      </p:grpSp>
      <p:grpSp>
        <p:nvGrpSpPr>
          <p:cNvPr id="9" name="Group 8">
            <a:extLst>
              <a:ext uri="{FF2B5EF4-FFF2-40B4-BE49-F238E27FC236}">
                <a16:creationId xmlns:a16="http://schemas.microsoft.com/office/drawing/2014/main" id="{569A8615-E23A-AC45-A304-95FD0CBB9536}"/>
              </a:ext>
            </a:extLst>
          </p:cNvPr>
          <p:cNvGrpSpPr/>
          <p:nvPr/>
        </p:nvGrpSpPr>
        <p:grpSpPr>
          <a:xfrm>
            <a:off x="555247" y="3518197"/>
            <a:ext cx="4442797" cy="1095300"/>
            <a:chOff x="523256" y="3760237"/>
            <a:chExt cx="4442797" cy="1095300"/>
          </a:xfrm>
        </p:grpSpPr>
        <p:sp>
          <p:nvSpPr>
            <p:cNvPr id="12" name="Freeform 11">
              <a:extLst>
                <a:ext uri="{FF2B5EF4-FFF2-40B4-BE49-F238E27FC236}">
                  <a16:creationId xmlns:a16="http://schemas.microsoft.com/office/drawing/2014/main" id="{7C540DCB-5642-C740-B07A-1373183495B3}"/>
                </a:ext>
              </a:extLst>
            </p:cNvPr>
            <p:cNvSpPr>
              <a:spLocks/>
            </p:cNvSpPr>
            <p:nvPr/>
          </p:nvSpPr>
          <p:spPr bwMode="auto">
            <a:xfrm flipH="1">
              <a:off x="523256" y="4068014"/>
              <a:ext cx="325437" cy="568325"/>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5">
                <a:lumMod val="75000"/>
              </a:schemeClr>
            </a:solidFill>
            <a:ln>
              <a:noFill/>
            </a:ln>
          </p:spPr>
          <p:txBody>
            <a:bodyPr vert="horz" wrap="square" lIns="91440" tIns="45720" rIns="91440" bIns="45720" numCol="1" anchor="b" anchorCtr="0" compatLnSpc="1">
              <a:prstTxWarp prst="textNoShape">
                <a:avLst/>
              </a:prstTxWarp>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200" dirty="0">
                  <a:solidFill>
                    <a:schemeClr val="bg1"/>
                  </a:solidFill>
                  <a:latin typeface="+mj-lt"/>
                  <a:ea typeface="+mn-ea"/>
                </a:rPr>
                <a:t>3</a:t>
              </a:r>
              <a:endParaRPr lang="zh-CN" altLang="en-US" sz="1200" dirty="0">
                <a:solidFill>
                  <a:schemeClr val="bg1"/>
                </a:solidFill>
                <a:latin typeface="+mj-lt"/>
                <a:ea typeface="+mn-ea"/>
              </a:endParaRPr>
            </a:p>
          </p:txBody>
        </p:sp>
        <p:grpSp>
          <p:nvGrpSpPr>
            <p:cNvPr id="21" name="Group 20">
              <a:extLst>
                <a:ext uri="{FF2B5EF4-FFF2-40B4-BE49-F238E27FC236}">
                  <a16:creationId xmlns:a16="http://schemas.microsoft.com/office/drawing/2014/main" id="{34FBB20C-38BF-6041-986C-8EB080C42C8F}"/>
                </a:ext>
              </a:extLst>
            </p:cNvPr>
            <p:cNvGrpSpPr/>
            <p:nvPr/>
          </p:nvGrpSpPr>
          <p:grpSpPr>
            <a:xfrm>
              <a:off x="981466" y="3760237"/>
              <a:ext cx="3984587" cy="1095300"/>
              <a:chOff x="893403" y="1288102"/>
              <a:chExt cx="3984587" cy="1095300"/>
            </a:xfrm>
          </p:grpSpPr>
          <p:sp>
            <p:nvSpPr>
              <p:cNvPr id="22" name="TextBox 100">
                <a:extLst>
                  <a:ext uri="{FF2B5EF4-FFF2-40B4-BE49-F238E27FC236}">
                    <a16:creationId xmlns:a16="http://schemas.microsoft.com/office/drawing/2014/main" id="{107FE6B4-BD3F-BD44-A7A4-3E068773FC33}"/>
                  </a:ext>
                </a:extLst>
              </p:cNvPr>
              <p:cNvSpPr txBox="1"/>
              <p:nvPr/>
            </p:nvSpPr>
            <p:spPr>
              <a:xfrm>
                <a:off x="893403" y="1288102"/>
                <a:ext cx="159691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tx1">
                        <a:lumMod val="75000"/>
                        <a:lumOff val="25000"/>
                      </a:schemeClr>
                    </a:solidFill>
                    <a:latin typeface="+mj-lt"/>
                    <a:ea typeface="+mn-ea"/>
                  </a:rPr>
                  <a:t>Wrapper</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Method</a:t>
                </a:r>
                <a:endParaRPr lang="en-US" sz="1400" b="1" dirty="0">
                  <a:solidFill>
                    <a:schemeClr val="tx1">
                      <a:lumMod val="75000"/>
                      <a:lumOff val="25000"/>
                    </a:schemeClr>
                  </a:solidFill>
                  <a:latin typeface="+mj-lt"/>
                  <a:ea typeface="+mn-ea"/>
                </a:endParaRPr>
              </a:p>
            </p:txBody>
          </p:sp>
          <p:sp>
            <p:nvSpPr>
              <p:cNvPr id="23" name="Rectangle 22">
                <a:extLst>
                  <a:ext uri="{FF2B5EF4-FFF2-40B4-BE49-F238E27FC236}">
                    <a16:creationId xmlns:a16="http://schemas.microsoft.com/office/drawing/2014/main" id="{CF98F2BF-F089-F64F-B405-27F22AEAD76D}"/>
                  </a:ext>
                </a:extLst>
              </p:cNvPr>
              <p:cNvSpPr/>
              <p:nvPr/>
            </p:nvSpPr>
            <p:spPr>
              <a:xfrm>
                <a:off x="910766" y="1595879"/>
                <a:ext cx="3967224" cy="78752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fontAlgn="base">
                  <a:lnSpc>
                    <a:spcPct val="130000"/>
                  </a:lnSpc>
                  <a:spcBef>
                    <a:spcPct val="0"/>
                  </a:spcBef>
                  <a:spcAft>
                    <a:spcPct val="0"/>
                  </a:spcAft>
                  <a:buFont typeface="Wingdings" charset="2"/>
                  <a:buChar char="§"/>
                </a:pPr>
                <a:r>
                  <a:rPr kumimoji="1" lang="en-US" altLang="zh-CN" sz="1200" b="1" kern="1200" dirty="0">
                    <a:solidFill>
                      <a:schemeClr val="tx1">
                        <a:lumMod val="75000"/>
                        <a:lumOff val="25000"/>
                      </a:schemeClr>
                    </a:solidFill>
                    <a:latin typeface="+mj-lt"/>
                    <a:ea typeface="+mn-ea"/>
                    <a:cs typeface="Al Nile" pitchFamily="2" charset="-78"/>
                  </a:rPr>
                  <a:t>ML</a:t>
                </a:r>
                <a:r>
                  <a:rPr kumimoji="1" lang="zh-CN" altLang="en-US" sz="1200" b="1" kern="1200" dirty="0">
                    <a:solidFill>
                      <a:schemeClr val="tx1">
                        <a:lumMod val="75000"/>
                        <a:lumOff val="25000"/>
                      </a:schemeClr>
                    </a:solidFill>
                    <a:latin typeface="+mj-lt"/>
                    <a:ea typeface="+mn-ea"/>
                    <a:cs typeface="Al Nile" pitchFamily="2" charset="-78"/>
                  </a:rPr>
                  <a:t> </a:t>
                </a:r>
                <a:r>
                  <a:rPr kumimoji="1" lang="en-US" altLang="zh-CN" sz="1200" b="1" kern="1200" dirty="0">
                    <a:solidFill>
                      <a:schemeClr val="tx1">
                        <a:lumMod val="75000"/>
                        <a:lumOff val="25000"/>
                      </a:schemeClr>
                    </a:solidFill>
                    <a:latin typeface="+mj-lt"/>
                    <a:ea typeface="+mn-ea"/>
                    <a:cs typeface="Al Nile" pitchFamily="2" charset="-78"/>
                  </a:rPr>
                  <a:t>Based</a:t>
                </a:r>
                <a:r>
                  <a:rPr kumimoji="1" lang="zh-CN" altLang="en-US" sz="1200" b="1" kern="1200" dirty="0">
                    <a:solidFill>
                      <a:schemeClr val="tx1">
                        <a:lumMod val="75000"/>
                        <a:lumOff val="25000"/>
                      </a:schemeClr>
                    </a:solidFill>
                    <a:latin typeface="+mj-lt"/>
                    <a:ea typeface="+mn-ea"/>
                    <a:cs typeface="Al Nile" pitchFamily="2" charset="-78"/>
                  </a:rPr>
                  <a:t> </a:t>
                </a:r>
                <a:r>
                  <a:rPr kumimoji="1" lang="en-US" altLang="zh-CN" sz="1200" b="1" kern="1200" dirty="0">
                    <a:solidFill>
                      <a:schemeClr val="tx1">
                        <a:lumMod val="75000"/>
                        <a:lumOff val="25000"/>
                      </a:schemeClr>
                    </a:solidFill>
                    <a:latin typeface="+mj-lt"/>
                    <a:ea typeface="+mn-ea"/>
                    <a:cs typeface="Al Nile" pitchFamily="2" charset="-78"/>
                  </a:rPr>
                  <a:t>:</a:t>
                </a:r>
                <a:r>
                  <a:rPr kumimoji="1" lang="zh-CN" altLang="en-US" sz="1200" b="1" kern="1200" dirty="0">
                    <a:solidFill>
                      <a:schemeClr val="tx1">
                        <a:lumMod val="75000"/>
                        <a:lumOff val="25000"/>
                      </a:schemeClr>
                    </a:solidFill>
                    <a:latin typeface="+mj-lt"/>
                    <a:ea typeface="+mn-ea"/>
                    <a:cs typeface="Al Nile" pitchFamily="2" charset="-78"/>
                  </a:rPr>
                  <a:t> </a:t>
                </a:r>
                <a:r>
                  <a:rPr kumimoji="1" lang="en-US" sz="1200" kern="1200" dirty="0">
                    <a:solidFill>
                      <a:schemeClr val="tx1">
                        <a:lumMod val="75000"/>
                        <a:lumOff val="25000"/>
                      </a:schemeClr>
                    </a:solidFill>
                    <a:latin typeface="+mj-lt"/>
                    <a:ea typeface="+mn-ea"/>
                    <a:cs typeface="Al Nile" pitchFamily="2" charset="-78"/>
                  </a:rPr>
                  <a:t>needs one machine learning algorithm and uses its performance as evaluation criteria</a:t>
                </a:r>
                <a:r>
                  <a:rPr kumimoji="1" lang="en-US" altLang="zh-CN" sz="1200" kern="1200" dirty="0">
                    <a:solidFill>
                      <a:schemeClr val="tx1">
                        <a:lumMod val="75000"/>
                        <a:lumOff val="25000"/>
                      </a:schemeClr>
                    </a:solidFill>
                    <a:latin typeface="+mj-lt"/>
                    <a:ea typeface="+mn-ea"/>
                    <a:cs typeface="Al Nile" pitchFamily="2" charset="-78"/>
                  </a:rPr>
                  <a:t>;</a:t>
                </a:r>
              </a:p>
              <a:p>
                <a:pPr marL="342900" indent="-342900" algn="just" fontAlgn="base">
                  <a:lnSpc>
                    <a:spcPct val="130000"/>
                  </a:lnSpc>
                  <a:spcBef>
                    <a:spcPct val="0"/>
                  </a:spcBef>
                  <a:spcAft>
                    <a:spcPct val="0"/>
                  </a:spcAft>
                  <a:buFont typeface="Wingdings" charset="2"/>
                  <a:buChar char="§"/>
                </a:pPr>
                <a:r>
                  <a:rPr kumimoji="1" lang="en-US" altLang="zh-CN" sz="1200" b="1" kern="1200" dirty="0">
                    <a:solidFill>
                      <a:schemeClr val="tx1">
                        <a:lumMod val="75000"/>
                        <a:lumOff val="25000"/>
                      </a:schemeClr>
                    </a:solidFill>
                    <a:latin typeface="+mj-lt"/>
                    <a:ea typeface="+mn-ea"/>
                    <a:cs typeface="Al Nile" pitchFamily="2" charset="-78"/>
                  </a:rPr>
                  <a:t>Example</a:t>
                </a:r>
                <a:r>
                  <a:rPr kumimoji="1" lang="en-US" altLang="zh-CN" sz="1200" kern="1200" dirty="0">
                    <a:solidFill>
                      <a:schemeClr val="tx1">
                        <a:lumMod val="75000"/>
                        <a:lumOff val="25000"/>
                      </a:schemeClr>
                    </a:solidFill>
                    <a:latin typeface="+mj-lt"/>
                    <a:ea typeface="+mn-ea"/>
                    <a:cs typeface="Al Nile" pitchFamily="2" charset="-78"/>
                  </a:rPr>
                  <a:t>:</a:t>
                </a:r>
                <a:r>
                  <a:rPr kumimoji="1" lang="zh-CN" altLang="en-US" sz="1200" kern="1200" dirty="0">
                    <a:solidFill>
                      <a:schemeClr val="tx1">
                        <a:lumMod val="75000"/>
                        <a:lumOff val="25000"/>
                      </a:schemeClr>
                    </a:solidFill>
                    <a:latin typeface="+mj-lt"/>
                    <a:ea typeface="+mn-ea"/>
                    <a:cs typeface="Al Nile" pitchFamily="2" charset="-78"/>
                  </a:rPr>
                  <a:t> </a:t>
                </a:r>
                <a:r>
                  <a:rPr kumimoji="1" lang="en-US" altLang="zh-CN" sz="1200" kern="1200" dirty="0">
                    <a:solidFill>
                      <a:schemeClr val="tx1">
                        <a:lumMod val="75000"/>
                        <a:lumOff val="25000"/>
                      </a:schemeClr>
                    </a:solidFill>
                    <a:latin typeface="+mj-lt"/>
                    <a:ea typeface="+mn-ea"/>
                    <a:cs typeface="Al Nile" pitchFamily="2" charset="-78"/>
                  </a:rPr>
                  <a:t>forward</a:t>
                </a:r>
                <a:r>
                  <a:rPr kumimoji="1" lang="zh-CN" altLang="en-US" sz="1200" kern="1200" dirty="0">
                    <a:solidFill>
                      <a:schemeClr val="tx1">
                        <a:lumMod val="75000"/>
                        <a:lumOff val="25000"/>
                      </a:schemeClr>
                    </a:solidFill>
                    <a:latin typeface="+mj-lt"/>
                    <a:ea typeface="+mn-ea"/>
                    <a:cs typeface="Al Nile" pitchFamily="2" charset="-78"/>
                  </a:rPr>
                  <a:t> </a:t>
                </a:r>
                <a:r>
                  <a:rPr kumimoji="1" lang="en-US" altLang="zh-CN" sz="1200" kern="1200" dirty="0">
                    <a:solidFill>
                      <a:schemeClr val="tx1">
                        <a:lumMod val="75000"/>
                        <a:lumOff val="25000"/>
                      </a:schemeClr>
                    </a:solidFill>
                    <a:latin typeface="+mj-lt"/>
                    <a:ea typeface="+mn-ea"/>
                    <a:cs typeface="Al Nile" pitchFamily="2" charset="-78"/>
                  </a:rPr>
                  <a:t>selection,</a:t>
                </a:r>
                <a:r>
                  <a:rPr kumimoji="1" lang="zh-CN" altLang="en-US" sz="1200" kern="1200" dirty="0">
                    <a:solidFill>
                      <a:schemeClr val="tx1">
                        <a:lumMod val="75000"/>
                        <a:lumOff val="25000"/>
                      </a:schemeClr>
                    </a:solidFill>
                    <a:latin typeface="+mj-lt"/>
                    <a:ea typeface="+mn-ea"/>
                    <a:cs typeface="Al Nile" pitchFamily="2" charset="-78"/>
                  </a:rPr>
                  <a:t> </a:t>
                </a:r>
                <a:r>
                  <a:rPr kumimoji="1" lang="en-US" altLang="zh-CN" sz="1200" kern="1200" dirty="0">
                    <a:solidFill>
                      <a:schemeClr val="tx1">
                        <a:lumMod val="75000"/>
                        <a:lumOff val="25000"/>
                      </a:schemeClr>
                    </a:solidFill>
                    <a:latin typeface="+mj-lt"/>
                    <a:ea typeface="+mn-ea"/>
                    <a:cs typeface="Al Nile" pitchFamily="2" charset="-78"/>
                  </a:rPr>
                  <a:t>backward</a:t>
                </a:r>
                <a:r>
                  <a:rPr kumimoji="1" lang="zh-CN" altLang="en-US" sz="1200" kern="1200" dirty="0">
                    <a:solidFill>
                      <a:schemeClr val="tx1">
                        <a:lumMod val="75000"/>
                        <a:lumOff val="25000"/>
                      </a:schemeClr>
                    </a:solidFill>
                    <a:latin typeface="+mj-lt"/>
                    <a:ea typeface="+mn-ea"/>
                    <a:cs typeface="Al Nile" pitchFamily="2" charset="-78"/>
                  </a:rPr>
                  <a:t> </a:t>
                </a:r>
                <a:r>
                  <a:rPr kumimoji="1" lang="en-US" altLang="zh-CN" sz="1200" kern="1200" dirty="0">
                    <a:solidFill>
                      <a:schemeClr val="tx1">
                        <a:lumMod val="75000"/>
                        <a:lumOff val="25000"/>
                      </a:schemeClr>
                    </a:solidFill>
                    <a:latin typeface="+mj-lt"/>
                    <a:ea typeface="+mn-ea"/>
                    <a:cs typeface="Al Nile" pitchFamily="2" charset="-78"/>
                  </a:rPr>
                  <a:t>elimination;</a:t>
                </a:r>
                <a:endParaRPr kumimoji="1" lang="en-US" sz="1200" kern="1200" dirty="0">
                  <a:solidFill>
                    <a:schemeClr val="tx1">
                      <a:lumMod val="75000"/>
                      <a:lumOff val="25000"/>
                    </a:schemeClr>
                  </a:solidFill>
                  <a:latin typeface="+mj-lt"/>
                  <a:ea typeface="+mn-ea"/>
                  <a:cs typeface="Al Nile" pitchFamily="2" charset="-78"/>
                </a:endParaRPr>
              </a:p>
            </p:txBody>
          </p:sp>
        </p:grpSp>
      </p:grpSp>
      <p:grpSp>
        <p:nvGrpSpPr>
          <p:cNvPr id="10" name="Group 9">
            <a:extLst>
              <a:ext uri="{FF2B5EF4-FFF2-40B4-BE49-F238E27FC236}">
                <a16:creationId xmlns:a16="http://schemas.microsoft.com/office/drawing/2014/main" id="{D304B5AC-D457-BE47-9422-F9BACB0A9AE5}"/>
              </a:ext>
            </a:extLst>
          </p:cNvPr>
          <p:cNvGrpSpPr/>
          <p:nvPr/>
        </p:nvGrpSpPr>
        <p:grpSpPr>
          <a:xfrm>
            <a:off x="491807" y="819593"/>
            <a:ext cx="4023060" cy="307969"/>
            <a:chOff x="491807" y="1258505"/>
            <a:chExt cx="4186693" cy="307969"/>
          </a:xfrm>
        </p:grpSpPr>
        <p:cxnSp>
          <p:nvCxnSpPr>
            <p:cNvPr id="24" name="直接连接符 42">
              <a:extLst>
                <a:ext uri="{FF2B5EF4-FFF2-40B4-BE49-F238E27FC236}">
                  <a16:creationId xmlns:a16="http://schemas.microsoft.com/office/drawing/2014/main" id="{7C6A7459-2D69-694E-A916-2BE5523A4958}"/>
                </a:ext>
              </a:extLst>
            </p:cNvPr>
            <p:cNvCxnSpPr/>
            <p:nvPr/>
          </p:nvCxnSpPr>
          <p:spPr bwMode="auto">
            <a:xfrm flipV="1">
              <a:off x="491807" y="1562396"/>
              <a:ext cx="4186693" cy="4078"/>
            </a:xfrm>
            <a:prstGeom prst="line">
              <a:avLst/>
            </a:prstGeom>
            <a:solidFill>
              <a:schemeClr val="bg1"/>
            </a:solidFill>
            <a:ln>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cxnSp>
        <p:sp>
          <p:nvSpPr>
            <p:cNvPr id="25" name="TextBox 90">
              <a:extLst>
                <a:ext uri="{FF2B5EF4-FFF2-40B4-BE49-F238E27FC236}">
                  <a16:creationId xmlns:a16="http://schemas.microsoft.com/office/drawing/2014/main" id="{A0689418-F504-C640-BCE7-7ACCB788A512}"/>
                </a:ext>
              </a:extLst>
            </p:cNvPr>
            <p:cNvSpPr txBox="1"/>
            <p:nvPr/>
          </p:nvSpPr>
          <p:spPr>
            <a:xfrm>
              <a:off x="524535" y="1258505"/>
              <a:ext cx="4089581" cy="307777"/>
            </a:xfrm>
            <a:prstGeom prst="rect">
              <a:avLst/>
            </a:prstGeom>
            <a:noFill/>
          </p:spPr>
          <p:txBody>
            <a:bodyPr wrap="none" rtlCol="0">
              <a:spAutoFit/>
            </a:bodyPr>
            <a:lstStyle/>
            <a:p>
              <a:r>
                <a:rPr lang="en-US" b="1" dirty="0">
                  <a:solidFill>
                    <a:schemeClr val="tx1">
                      <a:lumMod val="75000"/>
                      <a:lumOff val="25000"/>
                    </a:schemeClr>
                  </a:solidFill>
                  <a:latin typeface="+mn-ea"/>
                  <a:ea typeface="+mn-ea"/>
                </a:rPr>
                <a:t>Adopt Three Methods for Feature Engineering</a:t>
              </a:r>
              <a:endParaRPr lang="en-US" sz="1400" b="1" dirty="0">
                <a:solidFill>
                  <a:schemeClr val="tx1">
                    <a:lumMod val="75000"/>
                    <a:lumOff val="25000"/>
                  </a:schemeClr>
                </a:solidFill>
                <a:latin typeface="+mn-ea"/>
                <a:ea typeface="+mn-ea"/>
              </a:endParaRPr>
            </a:p>
          </p:txBody>
        </p:sp>
      </p:grpSp>
      <p:grpSp>
        <p:nvGrpSpPr>
          <p:cNvPr id="30" name="Group 29">
            <a:extLst>
              <a:ext uri="{FF2B5EF4-FFF2-40B4-BE49-F238E27FC236}">
                <a16:creationId xmlns:a16="http://schemas.microsoft.com/office/drawing/2014/main" id="{B15B88B1-C636-6942-BF5D-E34CD627F119}"/>
              </a:ext>
            </a:extLst>
          </p:cNvPr>
          <p:cNvGrpSpPr/>
          <p:nvPr/>
        </p:nvGrpSpPr>
        <p:grpSpPr>
          <a:xfrm>
            <a:off x="5038165" y="849933"/>
            <a:ext cx="3983597" cy="307777"/>
            <a:chOff x="491807" y="1288845"/>
            <a:chExt cx="4186693" cy="307777"/>
          </a:xfrm>
        </p:grpSpPr>
        <p:cxnSp>
          <p:nvCxnSpPr>
            <p:cNvPr id="31" name="直接连接符 42">
              <a:extLst>
                <a:ext uri="{FF2B5EF4-FFF2-40B4-BE49-F238E27FC236}">
                  <a16:creationId xmlns:a16="http://schemas.microsoft.com/office/drawing/2014/main" id="{575A70A7-9097-3D40-BACE-760DCD4839FC}"/>
                </a:ext>
              </a:extLst>
            </p:cNvPr>
            <p:cNvCxnSpPr/>
            <p:nvPr/>
          </p:nvCxnSpPr>
          <p:spPr bwMode="auto">
            <a:xfrm flipV="1">
              <a:off x="491807" y="1562396"/>
              <a:ext cx="4186693" cy="4078"/>
            </a:xfrm>
            <a:prstGeom prst="line">
              <a:avLst/>
            </a:prstGeom>
            <a:solidFill>
              <a:schemeClr val="bg1"/>
            </a:solidFill>
            <a:ln>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cxnSp>
        <p:sp>
          <p:nvSpPr>
            <p:cNvPr id="33" name="TextBox 90">
              <a:extLst>
                <a:ext uri="{FF2B5EF4-FFF2-40B4-BE49-F238E27FC236}">
                  <a16:creationId xmlns:a16="http://schemas.microsoft.com/office/drawing/2014/main" id="{7B94C17D-2EFF-2549-855C-7FDCAA1445C8}"/>
                </a:ext>
              </a:extLst>
            </p:cNvPr>
            <p:cNvSpPr txBox="1"/>
            <p:nvPr/>
          </p:nvSpPr>
          <p:spPr>
            <a:xfrm>
              <a:off x="1094984" y="1288845"/>
              <a:ext cx="2909864" cy="307777"/>
            </a:xfrm>
            <a:prstGeom prst="rect">
              <a:avLst/>
            </a:prstGeom>
            <a:noFill/>
          </p:spPr>
          <p:txBody>
            <a:bodyPr wrap="none" rtlCol="0">
              <a:spAutoFit/>
            </a:bodyPr>
            <a:lstStyle/>
            <a:p>
              <a:r>
                <a:rPr lang="en-US" altLang="zh-CN" sz="1400" b="1" dirty="0">
                  <a:solidFill>
                    <a:schemeClr val="tx1">
                      <a:lumMod val="75000"/>
                      <a:lumOff val="25000"/>
                    </a:schemeClr>
                  </a:solidFill>
                  <a:latin typeface="+mj-lt"/>
                  <a:ea typeface="+mn-ea"/>
                </a:rPr>
                <a:t>Comparison</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of</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Three</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Methods</a:t>
              </a:r>
              <a:endParaRPr lang="en-US" sz="1400" b="1" dirty="0">
                <a:solidFill>
                  <a:schemeClr val="tx1">
                    <a:lumMod val="75000"/>
                    <a:lumOff val="25000"/>
                  </a:schemeClr>
                </a:solidFill>
                <a:latin typeface="+mj-lt"/>
                <a:ea typeface="+mn-ea"/>
              </a:endParaRPr>
            </a:p>
          </p:txBody>
        </p:sp>
      </p:grpSp>
      <p:graphicFrame>
        <p:nvGraphicFramePr>
          <p:cNvPr id="36" name="Diagram 80">
            <a:extLst>
              <a:ext uri="{FF2B5EF4-FFF2-40B4-BE49-F238E27FC236}">
                <a16:creationId xmlns:a16="http://schemas.microsoft.com/office/drawing/2014/main" id="{D8A28156-7FF3-D84B-B573-F79AFA1DD14A}"/>
              </a:ext>
            </a:extLst>
          </p:cNvPr>
          <p:cNvGraphicFramePr/>
          <p:nvPr>
            <p:extLst>
              <p:ext uri="{D42A27DB-BD31-4B8C-83A1-F6EECF244321}">
                <p14:modId xmlns:p14="http://schemas.microsoft.com/office/powerpoint/2010/main" val="2040125821"/>
              </p:ext>
            </p:extLst>
          </p:nvPr>
        </p:nvGraphicFramePr>
        <p:xfrm>
          <a:off x="4960533" y="1391917"/>
          <a:ext cx="4023061" cy="2928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8" name="矩形 87">
            <a:extLst>
              <a:ext uri="{FF2B5EF4-FFF2-40B4-BE49-F238E27FC236}">
                <a16:creationId xmlns:a16="http://schemas.microsoft.com/office/drawing/2014/main" id="{4664A087-6DEB-3644-AD8E-D6896525B1A5}"/>
              </a:ext>
            </a:extLst>
          </p:cNvPr>
          <p:cNvSpPr/>
          <p:nvPr/>
        </p:nvSpPr>
        <p:spPr>
          <a:xfrm>
            <a:off x="5360893" y="1255135"/>
            <a:ext cx="3321093" cy="3173754"/>
          </a:xfrm>
          <a:prstGeom prst="rect">
            <a:avLst/>
          </a:prstGeom>
          <a:noFill/>
          <a:ln>
            <a:solidFill>
              <a:srgbClr val="91B9A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p>
        </p:txBody>
      </p:sp>
      <p:sp>
        <p:nvSpPr>
          <p:cNvPr id="29" name="TextBox 100">
            <a:extLst>
              <a:ext uri="{FF2B5EF4-FFF2-40B4-BE49-F238E27FC236}">
                <a16:creationId xmlns:a16="http://schemas.microsoft.com/office/drawing/2014/main" id="{4E8597CC-C189-104E-9358-F3EC1B31EE59}"/>
              </a:ext>
            </a:extLst>
          </p:cNvPr>
          <p:cNvSpPr txBox="1"/>
          <p:nvPr/>
        </p:nvSpPr>
        <p:spPr>
          <a:xfrm>
            <a:off x="7423678" y="3032706"/>
            <a:ext cx="1008609" cy="307777"/>
          </a:xfrm>
          <a:prstGeom prst="rect">
            <a:avLst/>
          </a:prstGeom>
          <a:noFill/>
        </p:spPr>
        <p:txBody>
          <a:bodyPr wrap="none" rtlCol="0">
            <a:spAutoFit/>
          </a:bodyPr>
          <a:lstStyle/>
          <a:p>
            <a:r>
              <a:rPr lang="en-US" altLang="zh-CN" sz="1400" b="1" dirty="0">
                <a:solidFill>
                  <a:schemeClr val="tx1">
                    <a:lumMod val="75000"/>
                    <a:lumOff val="25000"/>
                  </a:schemeClr>
                </a:solidFill>
                <a:latin typeface="+mj-lt"/>
                <a:ea typeface="+mn-ea"/>
              </a:rPr>
              <a:t>ML</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based</a:t>
            </a:r>
            <a:endParaRPr lang="en-US" sz="1400" b="1" dirty="0">
              <a:solidFill>
                <a:schemeClr val="tx1">
                  <a:lumMod val="75000"/>
                  <a:lumOff val="25000"/>
                </a:schemeClr>
              </a:solidFill>
              <a:latin typeface="+mj-lt"/>
              <a:ea typeface="+mn-ea"/>
            </a:endParaRPr>
          </a:p>
        </p:txBody>
      </p:sp>
      <p:sp>
        <p:nvSpPr>
          <p:cNvPr id="32" name="TextBox 100">
            <a:extLst>
              <a:ext uri="{FF2B5EF4-FFF2-40B4-BE49-F238E27FC236}">
                <a16:creationId xmlns:a16="http://schemas.microsoft.com/office/drawing/2014/main" id="{D6AB0D89-8E98-5A42-9D51-E69C2FB28FE8}"/>
              </a:ext>
            </a:extLst>
          </p:cNvPr>
          <p:cNvSpPr txBox="1"/>
          <p:nvPr/>
        </p:nvSpPr>
        <p:spPr>
          <a:xfrm>
            <a:off x="5360893" y="2995456"/>
            <a:ext cx="1415772" cy="307777"/>
          </a:xfrm>
          <a:prstGeom prst="rect">
            <a:avLst/>
          </a:prstGeom>
          <a:noFill/>
        </p:spPr>
        <p:txBody>
          <a:bodyPr wrap="none" rtlCol="0">
            <a:spAutoFit/>
          </a:bodyPr>
          <a:lstStyle/>
          <a:p>
            <a:r>
              <a:rPr lang="en-US" altLang="zh-CN" sz="1400" b="1" dirty="0">
                <a:solidFill>
                  <a:schemeClr val="tx1">
                    <a:lumMod val="75000"/>
                    <a:lumOff val="25000"/>
                  </a:schemeClr>
                </a:solidFill>
                <a:latin typeface="+mj-lt"/>
                <a:ea typeface="+mn-ea"/>
              </a:rPr>
              <a:t>Non-ML</a:t>
            </a:r>
            <a:r>
              <a:rPr lang="zh-CN" altLang="en-US" sz="1400" b="1" dirty="0">
                <a:solidFill>
                  <a:schemeClr val="tx1">
                    <a:lumMod val="75000"/>
                    <a:lumOff val="25000"/>
                  </a:schemeClr>
                </a:solidFill>
                <a:latin typeface="+mj-lt"/>
                <a:ea typeface="+mn-ea"/>
              </a:rPr>
              <a:t> </a:t>
            </a:r>
            <a:r>
              <a:rPr lang="en-US" altLang="zh-CN" sz="1400" b="1" dirty="0">
                <a:solidFill>
                  <a:schemeClr val="tx1">
                    <a:lumMod val="75000"/>
                    <a:lumOff val="25000"/>
                  </a:schemeClr>
                </a:solidFill>
                <a:latin typeface="+mj-lt"/>
                <a:ea typeface="+mn-ea"/>
              </a:rPr>
              <a:t>based</a:t>
            </a:r>
            <a:endParaRPr lang="en-US" sz="1400" b="1" dirty="0">
              <a:solidFill>
                <a:schemeClr val="tx1">
                  <a:lumMod val="75000"/>
                  <a:lumOff val="25000"/>
                </a:schemeClr>
              </a:solidFill>
              <a:latin typeface="+mj-lt"/>
              <a:ea typeface="+mn-ea"/>
            </a:endParaRPr>
          </a:p>
        </p:txBody>
      </p:sp>
      <p:sp>
        <p:nvSpPr>
          <p:cNvPr id="34" name="TextBox 100">
            <a:extLst>
              <a:ext uri="{FF2B5EF4-FFF2-40B4-BE49-F238E27FC236}">
                <a16:creationId xmlns:a16="http://schemas.microsoft.com/office/drawing/2014/main" id="{4E8597CC-C189-104E-9358-F3EC1B31EE59}"/>
              </a:ext>
            </a:extLst>
          </p:cNvPr>
          <p:cNvSpPr txBox="1"/>
          <p:nvPr/>
        </p:nvSpPr>
        <p:spPr>
          <a:xfrm>
            <a:off x="6394230" y="1178820"/>
            <a:ext cx="1088760"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400" b="1" dirty="0">
                <a:solidFill>
                  <a:schemeClr val="tx1">
                    <a:lumMod val="75000"/>
                    <a:lumOff val="25000"/>
                  </a:schemeClr>
                </a:solidFill>
                <a:latin typeface="+mj-lt"/>
                <a:ea typeface="+mn-ea"/>
              </a:rPr>
              <a:t>Overfitting</a:t>
            </a:r>
            <a:endParaRPr lang="en-US" sz="1400" b="1" dirty="0">
              <a:solidFill>
                <a:schemeClr val="tx1">
                  <a:lumMod val="75000"/>
                  <a:lumOff val="25000"/>
                </a:schemeClr>
              </a:solidFill>
              <a:latin typeface="+mj-lt"/>
              <a:ea typeface="+mn-ea"/>
            </a:endParaRPr>
          </a:p>
        </p:txBody>
      </p:sp>
      <p:sp>
        <p:nvSpPr>
          <p:cNvPr id="35" name="TextBox 100">
            <a:extLst>
              <a:ext uri="{FF2B5EF4-FFF2-40B4-BE49-F238E27FC236}">
                <a16:creationId xmlns:a16="http://schemas.microsoft.com/office/drawing/2014/main" id="{E53A24A3-FF76-0945-BC5B-A5D47471BECA}"/>
              </a:ext>
            </a:extLst>
          </p:cNvPr>
          <p:cNvSpPr txBox="1"/>
          <p:nvPr/>
        </p:nvSpPr>
        <p:spPr>
          <a:xfrm>
            <a:off x="6485583" y="4021549"/>
            <a:ext cx="119776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400" b="1" dirty="0">
                <a:solidFill>
                  <a:schemeClr val="tx1">
                    <a:lumMod val="75000"/>
                    <a:lumOff val="25000"/>
                  </a:schemeClr>
                </a:solidFill>
                <a:latin typeface="+mj-lt"/>
                <a:ea typeface="+mn-ea"/>
              </a:rPr>
              <a:t>Underfitting</a:t>
            </a:r>
            <a:endParaRPr lang="en-US" sz="1400" b="1" dirty="0">
              <a:solidFill>
                <a:schemeClr val="tx1">
                  <a:lumMod val="75000"/>
                  <a:lumOff val="25000"/>
                </a:schemeClr>
              </a:solidFill>
              <a:latin typeface="+mj-lt"/>
              <a:ea typeface="+mn-ea"/>
            </a:endParaRPr>
          </a:p>
        </p:txBody>
      </p:sp>
      <p:sp>
        <p:nvSpPr>
          <p:cNvPr id="37" name="圆角矩形 90">
            <a:extLst>
              <a:ext uri="{FF2B5EF4-FFF2-40B4-BE49-F238E27FC236}">
                <a16:creationId xmlns:a16="http://schemas.microsoft.com/office/drawing/2014/main" id="{3D2E08A5-598E-4E43-AB3C-74E656805733}"/>
              </a:ext>
            </a:extLst>
          </p:cNvPr>
          <p:cNvSpPr/>
          <p:nvPr/>
        </p:nvSpPr>
        <p:spPr>
          <a:xfrm>
            <a:off x="6014203" y="2611771"/>
            <a:ext cx="819187" cy="483585"/>
          </a:xfrm>
          <a:prstGeom prst="roundRect">
            <a:avLst/>
          </a:prstGeom>
          <a:solidFill>
            <a:srgbClr val="00BE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cs typeface="+mn-ea"/>
                <a:sym typeface="+mn-lt"/>
              </a:rPr>
              <a:t>Filter</a:t>
            </a:r>
            <a:r>
              <a:rPr lang="zh-CN" altLang="en-US" sz="1200" b="1" dirty="0">
                <a:cs typeface="+mn-ea"/>
                <a:sym typeface="+mn-lt"/>
              </a:rPr>
              <a:t> </a:t>
            </a:r>
            <a:r>
              <a:rPr lang="en-US" altLang="zh-CN" sz="1200" b="1" dirty="0">
                <a:cs typeface="+mn-ea"/>
                <a:sym typeface="+mn-lt"/>
              </a:rPr>
              <a:t>Method</a:t>
            </a:r>
            <a:endParaRPr lang="zh-CN" altLang="en-US" sz="1200" b="1" dirty="0">
              <a:cs typeface="+mn-ea"/>
              <a:sym typeface="+mn-lt"/>
            </a:endParaRPr>
          </a:p>
        </p:txBody>
      </p:sp>
      <p:sp>
        <p:nvSpPr>
          <p:cNvPr id="39" name="圆角矩形 90">
            <a:extLst>
              <a:ext uri="{FF2B5EF4-FFF2-40B4-BE49-F238E27FC236}">
                <a16:creationId xmlns:a16="http://schemas.microsoft.com/office/drawing/2014/main" id="{064CCF5C-893B-AD42-9D58-BB6AB7EE5A98}"/>
              </a:ext>
            </a:extLst>
          </p:cNvPr>
          <p:cNvSpPr/>
          <p:nvPr/>
        </p:nvSpPr>
        <p:spPr>
          <a:xfrm>
            <a:off x="7073396" y="1866093"/>
            <a:ext cx="819187" cy="48358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err="1">
                <a:cs typeface="+mn-ea"/>
                <a:sym typeface="+mn-lt"/>
              </a:rPr>
              <a:t>Embeded</a:t>
            </a:r>
            <a:r>
              <a:rPr lang="zh-CN" altLang="en-US" sz="1000" b="1" dirty="0">
                <a:cs typeface="+mn-ea"/>
                <a:sym typeface="+mn-lt"/>
              </a:rPr>
              <a:t> </a:t>
            </a:r>
            <a:r>
              <a:rPr lang="en-US" altLang="zh-CN" sz="1000" b="1" dirty="0">
                <a:cs typeface="+mn-ea"/>
                <a:sym typeface="+mn-lt"/>
              </a:rPr>
              <a:t>Method</a:t>
            </a:r>
            <a:endParaRPr lang="zh-CN" altLang="en-US" sz="1000" b="1" dirty="0">
              <a:cs typeface="+mn-ea"/>
              <a:sym typeface="+mn-lt"/>
            </a:endParaRPr>
          </a:p>
        </p:txBody>
      </p:sp>
      <p:sp>
        <p:nvSpPr>
          <p:cNvPr id="40" name="圆角矩形 90">
            <a:extLst>
              <a:ext uri="{FF2B5EF4-FFF2-40B4-BE49-F238E27FC236}">
                <a16:creationId xmlns:a16="http://schemas.microsoft.com/office/drawing/2014/main" id="{3D2E08A5-598E-4E43-AB3C-74E656805733}"/>
              </a:ext>
            </a:extLst>
          </p:cNvPr>
          <p:cNvSpPr/>
          <p:nvPr/>
        </p:nvSpPr>
        <p:spPr>
          <a:xfrm>
            <a:off x="7423678" y="1431261"/>
            <a:ext cx="819187" cy="483585"/>
          </a:xfrm>
          <a:prstGeom prst="roundRect">
            <a:avLst/>
          </a:prstGeom>
          <a:solidFill>
            <a:srgbClr val="00B3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tLang="zh-CN" sz="1000" b="1" dirty="0">
                <a:cs typeface="+mn-ea"/>
                <a:sym typeface="+mn-lt"/>
              </a:rPr>
              <a:t>Wrapper</a:t>
            </a:r>
            <a:r>
              <a:rPr lang="zh-CN" altLang="en-US" sz="1000" b="1" dirty="0">
                <a:cs typeface="+mn-ea"/>
                <a:sym typeface="+mn-lt"/>
              </a:rPr>
              <a:t> </a:t>
            </a:r>
            <a:r>
              <a:rPr lang="en-US" altLang="zh-CN" sz="1000" b="1" dirty="0">
                <a:cs typeface="+mn-ea"/>
                <a:sym typeface="+mn-lt"/>
              </a:rPr>
              <a:t>Method</a:t>
            </a:r>
            <a:endParaRPr lang="zh-CN" altLang="en-US" sz="1000" b="1" dirty="0">
              <a:cs typeface="+mn-ea"/>
              <a:sym typeface="+mn-lt"/>
            </a:endParaRPr>
          </a:p>
        </p:txBody>
      </p:sp>
    </p:spTree>
    <p:extLst>
      <p:ext uri="{BB962C8B-B14F-4D97-AF65-F5344CB8AC3E}">
        <p14:creationId xmlns:p14="http://schemas.microsoft.com/office/powerpoint/2010/main" val="218286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Part3:</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Results from Three Methods and Final Feature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sp>
        <p:nvSpPr>
          <p:cNvPr id="22" name="圆角矩形 90">
            <a:extLst>
              <a:ext uri="{FF2B5EF4-FFF2-40B4-BE49-F238E27FC236}">
                <a16:creationId xmlns:a16="http://schemas.microsoft.com/office/drawing/2014/main" id="{3D2E08A5-598E-4E43-AB3C-74E656805733}"/>
              </a:ext>
            </a:extLst>
          </p:cNvPr>
          <p:cNvSpPr/>
          <p:nvPr/>
        </p:nvSpPr>
        <p:spPr>
          <a:xfrm>
            <a:off x="1030820" y="847873"/>
            <a:ext cx="1616127" cy="289442"/>
          </a:xfrm>
          <a:prstGeom prst="roundRect">
            <a:avLst/>
          </a:prstGeom>
          <a:solidFill>
            <a:srgbClr val="00BE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tLang="zh-CN" sz="1200" b="1" dirty="0">
                <a:cs typeface="+mn-ea"/>
                <a:sym typeface="+mn-lt"/>
              </a:rPr>
              <a:t>1.</a:t>
            </a:r>
            <a:r>
              <a:rPr lang="zh-CN" altLang="en-US" sz="1200" b="1" dirty="0">
                <a:cs typeface="+mn-ea"/>
                <a:sym typeface="+mn-lt"/>
              </a:rPr>
              <a:t> </a:t>
            </a:r>
            <a:r>
              <a:rPr lang="en-US" altLang="zh-CN" sz="1200" b="1" dirty="0">
                <a:cs typeface="+mn-ea"/>
                <a:sym typeface="+mn-lt"/>
              </a:rPr>
              <a:t>Filter</a:t>
            </a:r>
            <a:r>
              <a:rPr lang="zh-CN" altLang="en-US" sz="1200" b="1" dirty="0">
                <a:cs typeface="+mn-ea"/>
                <a:sym typeface="+mn-lt"/>
              </a:rPr>
              <a:t> </a:t>
            </a:r>
            <a:r>
              <a:rPr lang="en-US" altLang="zh-CN" sz="1200" b="1" dirty="0">
                <a:cs typeface="+mn-ea"/>
                <a:sym typeface="+mn-lt"/>
              </a:rPr>
              <a:t>Method</a:t>
            </a:r>
            <a:endParaRPr lang="zh-CN" altLang="en-US" sz="1200" b="1" dirty="0">
              <a:cs typeface="+mn-ea"/>
              <a:sym typeface="+mn-lt"/>
            </a:endParaRPr>
          </a:p>
        </p:txBody>
      </p:sp>
      <p:sp>
        <p:nvSpPr>
          <p:cNvPr id="23" name="圆角矩形 90">
            <a:extLst>
              <a:ext uri="{FF2B5EF4-FFF2-40B4-BE49-F238E27FC236}">
                <a16:creationId xmlns:a16="http://schemas.microsoft.com/office/drawing/2014/main" id="{1F0FBBB5-4131-2F48-B28C-53C9D83FB389}"/>
              </a:ext>
            </a:extLst>
          </p:cNvPr>
          <p:cNvSpPr/>
          <p:nvPr/>
        </p:nvSpPr>
        <p:spPr>
          <a:xfrm>
            <a:off x="3923670" y="847873"/>
            <a:ext cx="1616127" cy="28944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a:cs typeface="+mn-ea"/>
                <a:sym typeface="+mn-lt"/>
              </a:rPr>
              <a:t>2.</a:t>
            </a:r>
            <a:r>
              <a:rPr lang="zh-CN" altLang="en-US" sz="1000" b="1" dirty="0">
                <a:cs typeface="+mn-ea"/>
                <a:sym typeface="+mn-lt"/>
              </a:rPr>
              <a:t> </a:t>
            </a:r>
            <a:r>
              <a:rPr lang="en-US" altLang="zh-CN" sz="1000" b="1" dirty="0" err="1">
                <a:cs typeface="+mn-ea"/>
                <a:sym typeface="+mn-lt"/>
              </a:rPr>
              <a:t>Embeded</a:t>
            </a:r>
            <a:r>
              <a:rPr lang="zh-CN" altLang="en-US" sz="1000" b="1" dirty="0">
                <a:cs typeface="+mn-ea"/>
                <a:sym typeface="+mn-lt"/>
              </a:rPr>
              <a:t> </a:t>
            </a:r>
            <a:r>
              <a:rPr lang="en-US" altLang="zh-CN" sz="1000" b="1" dirty="0">
                <a:cs typeface="+mn-ea"/>
                <a:sym typeface="+mn-lt"/>
              </a:rPr>
              <a:t>Method</a:t>
            </a:r>
            <a:endParaRPr lang="zh-CN" altLang="en-US" sz="1000" b="1" dirty="0">
              <a:cs typeface="+mn-ea"/>
              <a:sym typeface="+mn-lt"/>
            </a:endParaRPr>
          </a:p>
        </p:txBody>
      </p:sp>
      <p:pic>
        <p:nvPicPr>
          <p:cNvPr id="28" name="Picture 27" descr="A screenshot of a cell phone&#10;&#10;Description automatically generated">
            <a:extLst>
              <a:ext uri="{FF2B5EF4-FFF2-40B4-BE49-F238E27FC236}">
                <a16:creationId xmlns:a16="http://schemas.microsoft.com/office/drawing/2014/main" id="{DA7C7295-1FDC-C448-B779-2B197CC62915}"/>
              </a:ext>
            </a:extLst>
          </p:cNvPr>
          <p:cNvPicPr>
            <a:picLocks noChangeAspect="1"/>
          </p:cNvPicPr>
          <p:nvPr/>
        </p:nvPicPr>
        <p:blipFill>
          <a:blip r:embed="rId4"/>
          <a:stretch>
            <a:fillRect/>
          </a:stretch>
        </p:blipFill>
        <p:spPr>
          <a:xfrm>
            <a:off x="3238306" y="1137315"/>
            <a:ext cx="3258749" cy="2672604"/>
          </a:xfrm>
          <a:prstGeom prst="rect">
            <a:avLst/>
          </a:prstGeom>
        </p:spPr>
      </p:pic>
      <p:sp>
        <p:nvSpPr>
          <p:cNvPr id="29" name="圆角矩形 90">
            <a:extLst>
              <a:ext uri="{FF2B5EF4-FFF2-40B4-BE49-F238E27FC236}">
                <a16:creationId xmlns:a16="http://schemas.microsoft.com/office/drawing/2014/main" id="{9E780763-6756-C843-84DA-740AA0A124CD}"/>
              </a:ext>
            </a:extLst>
          </p:cNvPr>
          <p:cNvSpPr/>
          <p:nvPr/>
        </p:nvSpPr>
        <p:spPr>
          <a:xfrm>
            <a:off x="7213676" y="754164"/>
            <a:ext cx="1799007" cy="301500"/>
          </a:xfrm>
          <a:prstGeom prst="roundRect">
            <a:avLst/>
          </a:prstGeom>
          <a:solidFill>
            <a:srgbClr val="00B3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tLang="zh-CN" sz="1000" b="1" dirty="0">
                <a:cs typeface="+mn-ea"/>
                <a:sym typeface="+mn-lt"/>
              </a:rPr>
              <a:t>3.</a:t>
            </a:r>
            <a:r>
              <a:rPr lang="zh-CN" altLang="en-US" sz="1000" b="1" dirty="0">
                <a:cs typeface="+mn-ea"/>
                <a:sym typeface="+mn-lt"/>
              </a:rPr>
              <a:t> </a:t>
            </a:r>
            <a:r>
              <a:rPr lang="en-US" altLang="zh-CN" sz="1000" b="1" dirty="0">
                <a:cs typeface="+mn-ea"/>
                <a:sym typeface="+mn-lt"/>
              </a:rPr>
              <a:t>Wrapper</a:t>
            </a:r>
            <a:r>
              <a:rPr lang="zh-CN" altLang="en-US" sz="1000" b="1" dirty="0">
                <a:cs typeface="+mn-ea"/>
                <a:sym typeface="+mn-lt"/>
              </a:rPr>
              <a:t> </a:t>
            </a:r>
            <a:r>
              <a:rPr lang="en-US" altLang="zh-CN" sz="1000" b="1" dirty="0">
                <a:cs typeface="+mn-ea"/>
                <a:sym typeface="+mn-lt"/>
              </a:rPr>
              <a:t>Method</a:t>
            </a:r>
            <a:endParaRPr lang="zh-CN" altLang="en-US" sz="1000" b="1" dirty="0">
              <a:cs typeface="+mn-ea"/>
              <a:sym typeface="+mn-lt"/>
            </a:endParaRPr>
          </a:p>
        </p:txBody>
      </p:sp>
      <p:pic>
        <p:nvPicPr>
          <p:cNvPr id="31" name="Picture 30" descr="A close up of a logo&#10;&#10;Description automatically generated">
            <a:extLst>
              <a:ext uri="{FF2B5EF4-FFF2-40B4-BE49-F238E27FC236}">
                <a16:creationId xmlns:a16="http://schemas.microsoft.com/office/drawing/2014/main" id="{878687A9-1FF4-A641-A023-450E7DDB6B7F}"/>
              </a:ext>
            </a:extLst>
          </p:cNvPr>
          <p:cNvPicPr>
            <a:picLocks noChangeAspect="1"/>
          </p:cNvPicPr>
          <p:nvPr/>
        </p:nvPicPr>
        <p:blipFill>
          <a:blip r:embed="rId5"/>
          <a:stretch>
            <a:fillRect/>
          </a:stretch>
        </p:blipFill>
        <p:spPr>
          <a:xfrm>
            <a:off x="448915" y="4269511"/>
            <a:ext cx="2366755" cy="612483"/>
          </a:xfrm>
          <a:prstGeom prst="rect">
            <a:avLst/>
          </a:prstGeom>
        </p:spPr>
      </p:pic>
      <p:pic>
        <p:nvPicPr>
          <p:cNvPr id="32" name="Picture 31">
            <a:extLst>
              <a:ext uri="{FF2B5EF4-FFF2-40B4-BE49-F238E27FC236}">
                <a16:creationId xmlns:a16="http://schemas.microsoft.com/office/drawing/2014/main" id="{E4A15C48-DAC8-3042-A2BB-162946199303}"/>
              </a:ext>
            </a:extLst>
          </p:cNvPr>
          <p:cNvPicPr>
            <a:picLocks noChangeAspect="1"/>
          </p:cNvPicPr>
          <p:nvPr/>
        </p:nvPicPr>
        <p:blipFill>
          <a:blip r:embed="rId6"/>
          <a:stretch>
            <a:fillRect/>
          </a:stretch>
        </p:blipFill>
        <p:spPr>
          <a:xfrm>
            <a:off x="96320" y="1312467"/>
            <a:ext cx="3071946" cy="2497452"/>
          </a:xfrm>
          <a:prstGeom prst="rect">
            <a:avLst/>
          </a:prstGeom>
        </p:spPr>
      </p:pic>
      <p:sp>
        <p:nvSpPr>
          <p:cNvPr id="33" name="Right Arrow 32">
            <a:extLst>
              <a:ext uri="{FF2B5EF4-FFF2-40B4-BE49-F238E27FC236}">
                <a16:creationId xmlns:a16="http://schemas.microsoft.com/office/drawing/2014/main" id="{D9605F62-998F-714F-9464-3B27FA798C1D}"/>
              </a:ext>
            </a:extLst>
          </p:cNvPr>
          <p:cNvSpPr/>
          <p:nvPr/>
        </p:nvSpPr>
        <p:spPr>
          <a:xfrm rot="5400000">
            <a:off x="1428408" y="3589027"/>
            <a:ext cx="242519" cy="79208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endParaRPr kumimoji="1" lang="en-US" dirty="0">
              <a:latin typeface="+mn-ea"/>
            </a:endParaRPr>
          </a:p>
        </p:txBody>
      </p:sp>
      <p:sp>
        <p:nvSpPr>
          <p:cNvPr id="34" name="Right Arrow 33">
            <a:extLst>
              <a:ext uri="{FF2B5EF4-FFF2-40B4-BE49-F238E27FC236}">
                <a16:creationId xmlns:a16="http://schemas.microsoft.com/office/drawing/2014/main" id="{73E665AA-D1BC-3A49-BFA7-4A195235B90A}"/>
              </a:ext>
            </a:extLst>
          </p:cNvPr>
          <p:cNvSpPr/>
          <p:nvPr/>
        </p:nvSpPr>
        <p:spPr>
          <a:xfrm rot="5400000">
            <a:off x="5006518" y="3636942"/>
            <a:ext cx="242519" cy="79208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endParaRPr kumimoji="1" lang="en-US" dirty="0">
              <a:latin typeface="+mn-ea"/>
            </a:endParaRPr>
          </a:p>
        </p:txBody>
      </p:sp>
      <p:grpSp>
        <p:nvGrpSpPr>
          <p:cNvPr id="38" name="Group 37">
            <a:extLst>
              <a:ext uri="{FF2B5EF4-FFF2-40B4-BE49-F238E27FC236}">
                <a16:creationId xmlns:a16="http://schemas.microsoft.com/office/drawing/2014/main" id="{7BCF9F7F-5C59-F74B-90EC-6AB86E679EBF}"/>
              </a:ext>
            </a:extLst>
          </p:cNvPr>
          <p:cNvGrpSpPr/>
          <p:nvPr/>
        </p:nvGrpSpPr>
        <p:grpSpPr>
          <a:xfrm>
            <a:off x="7234308" y="1595736"/>
            <a:ext cx="1375985" cy="1824961"/>
            <a:chOff x="6054735" y="887198"/>
            <a:chExt cx="2165592" cy="2810479"/>
          </a:xfrm>
        </p:grpSpPr>
        <p:grpSp>
          <p:nvGrpSpPr>
            <p:cNvPr id="40" name="Group 39">
              <a:extLst>
                <a:ext uri="{FF2B5EF4-FFF2-40B4-BE49-F238E27FC236}">
                  <a16:creationId xmlns:a16="http://schemas.microsoft.com/office/drawing/2014/main" id="{EBE121E3-F028-5B44-9074-0C71A8FB97C6}"/>
                </a:ext>
              </a:extLst>
            </p:cNvPr>
            <p:cNvGrpSpPr/>
            <p:nvPr/>
          </p:nvGrpSpPr>
          <p:grpSpPr>
            <a:xfrm>
              <a:off x="6054735" y="2728060"/>
              <a:ext cx="2165592" cy="969617"/>
              <a:chOff x="4551194" y="2859025"/>
              <a:chExt cx="1648899" cy="878400"/>
            </a:xfrm>
            <a:solidFill>
              <a:srgbClr val="00B3C8"/>
            </a:solidFill>
          </p:grpSpPr>
          <p:sp>
            <p:nvSpPr>
              <p:cNvPr id="48" name="椭圆 7">
                <a:extLst>
                  <a:ext uri="{FF2B5EF4-FFF2-40B4-BE49-F238E27FC236}">
                    <a16:creationId xmlns:a16="http://schemas.microsoft.com/office/drawing/2014/main" id="{0512696B-51E8-2443-A0DC-0136619F5695}"/>
                  </a:ext>
                </a:extLst>
              </p:cNvPr>
              <p:cNvSpPr>
                <a:spLocks noChangeArrowheads="1"/>
              </p:cNvSpPr>
              <p:nvPr/>
            </p:nvSpPr>
            <p:spPr bwMode="auto">
              <a:xfrm>
                <a:off x="4646784" y="2859025"/>
                <a:ext cx="1368421" cy="878400"/>
              </a:xfrm>
              <a:prstGeom prst="ellipse">
                <a:avLst/>
              </a:prstGeom>
              <a:grpFill/>
              <a:ln>
                <a:noFill/>
              </a:ln>
              <a:extLst>
                <a:ext uri="{91240B29-F687-4f45-9708-019B960494DF}">
                  <a14:hiddenLine xmlns="" xmlns:a14="http://schemas.microsoft.com/office/drawing/2010/main" xmlns:lc="http://schemas.openxmlformats.org/drawingml/2006/lockedCanvas" w="25400">
                    <a:solidFill>
                      <a:srgbClr val="000000"/>
                    </a:solidFill>
                    <a:bevel/>
                    <a:headEnd/>
                    <a:tailEnd/>
                  </a14:hiddenLine>
                </a:ext>
              </a:extLst>
            </p:spPr>
            <p:txBody>
              <a:bodyPr anchor="ct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eaLnBrk="1" hangingPunct="1">
                  <a:spcBef>
                    <a:spcPct val="0"/>
                  </a:spcBef>
                  <a:spcAft>
                    <a:spcPct val="0"/>
                  </a:spcAft>
                  <a:buFont typeface="Arial" panose="020B0604020202020204" pitchFamily="34" charset="0"/>
                  <a:buNone/>
                </a:pPr>
                <a:endParaRPr lang="zh-CN" altLang="zh-CN" sz="1800">
                  <a:solidFill>
                    <a:srgbClr val="FFFFFF"/>
                  </a:solidFill>
                  <a:latin typeface="+mn-ea"/>
                  <a:ea typeface="+mn-ea"/>
                  <a:cs typeface="+mn-ea"/>
                  <a:sym typeface="微软雅黑" panose="020B0503020204020204" pitchFamily="34" charset="-122"/>
                </a:endParaRPr>
              </a:p>
            </p:txBody>
          </p:sp>
          <p:sp>
            <p:nvSpPr>
              <p:cNvPr id="49" name="TextBox 49">
                <a:extLst>
                  <a:ext uri="{FF2B5EF4-FFF2-40B4-BE49-F238E27FC236}">
                    <a16:creationId xmlns:a16="http://schemas.microsoft.com/office/drawing/2014/main" id="{A5DCFED3-C773-6844-BB97-94ACD8758909}"/>
                  </a:ext>
                </a:extLst>
              </p:cNvPr>
              <p:cNvSpPr txBox="1"/>
              <p:nvPr/>
            </p:nvSpPr>
            <p:spPr>
              <a:xfrm>
                <a:off x="4551194" y="3063432"/>
                <a:ext cx="1648899" cy="558211"/>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000" b="1" dirty="0">
                    <a:solidFill>
                      <a:srgbClr val="C00000"/>
                    </a:solidFill>
                    <a:latin typeface="+mj-lt"/>
                    <a:ea typeface="+mn-ea"/>
                  </a:rPr>
                  <a:t>Recursive Feature Elimination</a:t>
                </a:r>
                <a:endParaRPr lang="en-US" sz="1000" b="1" dirty="0">
                  <a:solidFill>
                    <a:srgbClr val="C00000"/>
                  </a:solidFill>
                  <a:latin typeface="+mj-lt"/>
                  <a:ea typeface="+mn-ea"/>
                </a:endParaRPr>
              </a:p>
            </p:txBody>
          </p:sp>
        </p:grpSp>
        <p:sp>
          <p:nvSpPr>
            <p:cNvPr id="41" name="矩形 45">
              <a:extLst>
                <a:ext uri="{FF2B5EF4-FFF2-40B4-BE49-F238E27FC236}">
                  <a16:creationId xmlns:a16="http://schemas.microsoft.com/office/drawing/2014/main" id="{3049DC3F-72EB-D94D-AC6E-78DBF14493E0}"/>
                </a:ext>
              </a:extLst>
            </p:cNvPr>
            <p:cNvSpPr/>
            <p:nvPr/>
          </p:nvSpPr>
          <p:spPr>
            <a:xfrm>
              <a:off x="6775784" y="1419409"/>
              <a:ext cx="614230" cy="1421949"/>
            </a:xfrm>
            <a:prstGeom prst="rect">
              <a:avLst/>
            </a:prstGeom>
            <a:noFill/>
          </p:spPr>
          <p:txBody>
            <a:bodyPr wrap="square" lIns="91440" tIns="45720" rIns="91440" bIns="45720">
              <a:spAutoFit/>
            </a:bodyPr>
            <a:lstStyle/>
            <a:p>
              <a:pPr algn="ctr"/>
              <a:endParaRPr lang="zh-CN" altLang="en-US" sz="5400" cap="none" spc="0" dirty="0">
                <a:ln w="0"/>
                <a:solidFill>
                  <a:schemeClr val="accent1"/>
                </a:solidFill>
                <a:effectLst>
                  <a:outerShdw blurRad="38100" dist="25400" dir="5400000" algn="ctr" rotWithShape="0">
                    <a:srgbClr val="6E747A">
                      <a:alpha val="43000"/>
                    </a:srgbClr>
                  </a:outerShdw>
                </a:effectLst>
                <a:latin typeface="+mn-ea"/>
                <a:ea typeface="+mn-ea"/>
                <a:cs typeface="+mn-ea"/>
                <a:sym typeface="微软雅黑" panose="020B0503020204020204" pitchFamily="34" charset="-122"/>
              </a:endParaRPr>
            </a:p>
          </p:txBody>
        </p:sp>
        <p:grpSp>
          <p:nvGrpSpPr>
            <p:cNvPr id="43" name="Group 42">
              <a:extLst>
                <a:ext uri="{FF2B5EF4-FFF2-40B4-BE49-F238E27FC236}">
                  <a16:creationId xmlns:a16="http://schemas.microsoft.com/office/drawing/2014/main" id="{83385BE0-34F3-9B4E-999C-730B0FBE787A}"/>
                </a:ext>
              </a:extLst>
            </p:cNvPr>
            <p:cNvGrpSpPr/>
            <p:nvPr/>
          </p:nvGrpSpPr>
          <p:grpSpPr>
            <a:xfrm>
              <a:off x="6070359" y="887198"/>
              <a:ext cx="1797225" cy="969617"/>
              <a:chOff x="3877126" y="1996163"/>
              <a:chExt cx="1368421" cy="878400"/>
            </a:xfrm>
            <a:solidFill>
              <a:srgbClr val="00B3C8"/>
            </a:solidFill>
          </p:grpSpPr>
          <p:sp>
            <p:nvSpPr>
              <p:cNvPr id="44" name="椭圆 7">
                <a:extLst>
                  <a:ext uri="{FF2B5EF4-FFF2-40B4-BE49-F238E27FC236}">
                    <a16:creationId xmlns:a16="http://schemas.microsoft.com/office/drawing/2014/main" id="{19767DE2-5F81-1A48-AEE4-297CFB22F6A5}"/>
                  </a:ext>
                </a:extLst>
              </p:cNvPr>
              <p:cNvSpPr>
                <a:spLocks noChangeArrowheads="1"/>
              </p:cNvSpPr>
              <p:nvPr/>
            </p:nvSpPr>
            <p:spPr bwMode="auto">
              <a:xfrm>
                <a:off x="3877126" y="1996163"/>
                <a:ext cx="1368421" cy="878400"/>
              </a:xfrm>
              <a:prstGeom prst="ellipse">
                <a:avLst/>
              </a:prstGeom>
              <a:solidFill>
                <a:srgbClr val="00BEC3"/>
              </a:solidFill>
              <a:ln>
                <a:noFill/>
              </a:ln>
              <a:extLst>
                <a:ext uri="{91240B29-F687-4f45-9708-019B960494DF}">
                  <a14:hiddenLine xmlns="" xmlns:a14="http://schemas.microsoft.com/office/drawing/2010/main" xmlns:lc="http://schemas.openxmlformats.org/drawingml/2006/lockedCanvas" w="25400">
                    <a:solidFill>
                      <a:srgbClr val="000000"/>
                    </a:solidFill>
                    <a:bevel/>
                    <a:headEnd/>
                    <a:tailEnd/>
                  </a14:hiddenLine>
                </a:ext>
              </a:extLst>
            </p:spPr>
            <p:txBody>
              <a:bodyPr anchor="ct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eaLnBrk="1" hangingPunct="1">
                  <a:spcBef>
                    <a:spcPct val="0"/>
                  </a:spcBef>
                  <a:spcAft>
                    <a:spcPct val="0"/>
                  </a:spcAft>
                  <a:buFont typeface="Arial" panose="020B0604020202020204" pitchFamily="34" charset="0"/>
                  <a:buNone/>
                </a:pPr>
                <a:endParaRPr lang="zh-CN" altLang="zh-CN" sz="2000" dirty="0">
                  <a:solidFill>
                    <a:srgbClr val="FFFFFF"/>
                  </a:solidFill>
                  <a:latin typeface="+mn-ea"/>
                  <a:ea typeface="+mn-ea"/>
                  <a:cs typeface="+mn-ea"/>
                  <a:sym typeface="微软雅黑" panose="020B0503020204020204" pitchFamily="34" charset="-122"/>
                </a:endParaRPr>
              </a:p>
            </p:txBody>
          </p:sp>
          <p:sp>
            <p:nvSpPr>
              <p:cNvPr id="45" name="TextBox 49">
                <a:extLst>
                  <a:ext uri="{FF2B5EF4-FFF2-40B4-BE49-F238E27FC236}">
                    <a16:creationId xmlns:a16="http://schemas.microsoft.com/office/drawing/2014/main" id="{0006EADD-EA98-184D-A963-3FD12D90CA3E}"/>
                  </a:ext>
                </a:extLst>
              </p:cNvPr>
              <p:cNvSpPr txBox="1"/>
              <p:nvPr/>
            </p:nvSpPr>
            <p:spPr>
              <a:xfrm>
                <a:off x="3948911" y="2134789"/>
                <a:ext cx="1296634" cy="601147"/>
              </a:xfrm>
              <a:prstGeom prst="rect">
                <a:avLst/>
              </a:prstGeom>
              <a:noFill/>
            </p:spPr>
            <p:txBody>
              <a:bodyPr wrap="square" rtlCol="0">
                <a:spAutoFit/>
              </a:bodyPr>
              <a:lstStyle>
                <a:defPPr>
                  <a:defRPr lang="zh-CN"/>
                </a:defPPr>
                <a:lvl1pPr algn="l" rtl="0" fontAlgn="base">
                  <a:spcBef>
                    <a:spcPct val="0"/>
                  </a:spcBef>
                  <a:spcAft>
                    <a:spcPct val="0"/>
                  </a:spcAft>
                  <a:defRPr kumimoji="1"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kern="1200">
                    <a:solidFill>
                      <a:schemeClr val="tx1"/>
                    </a:solidFill>
                    <a:latin typeface="Arial" pitchFamily="34" charset="0"/>
                    <a:ea typeface="ヒラギノ角ゴ Pro W3" charset="-128"/>
                    <a:cs typeface="+mn-cs"/>
                  </a:defRPr>
                </a:lvl5pPr>
                <a:lvl6pPr marL="2286000" algn="l" defTabSz="914400" rtl="0" eaLnBrk="1" latinLnBrk="0" hangingPunct="1">
                  <a:defRPr kumimoji="1" kern="1200">
                    <a:solidFill>
                      <a:schemeClr val="tx1"/>
                    </a:solidFill>
                    <a:latin typeface="Arial" pitchFamily="34" charset="0"/>
                    <a:ea typeface="ヒラギノ角ゴ Pro W3" charset="-128"/>
                    <a:cs typeface="+mn-cs"/>
                  </a:defRPr>
                </a:lvl6pPr>
                <a:lvl7pPr marL="2743200" algn="l" defTabSz="914400" rtl="0" eaLnBrk="1" latinLnBrk="0" hangingPunct="1">
                  <a:defRPr kumimoji="1" kern="1200">
                    <a:solidFill>
                      <a:schemeClr val="tx1"/>
                    </a:solidFill>
                    <a:latin typeface="Arial" pitchFamily="34" charset="0"/>
                    <a:ea typeface="ヒラギノ角ゴ Pro W3" charset="-128"/>
                    <a:cs typeface="+mn-cs"/>
                  </a:defRPr>
                </a:lvl7pPr>
                <a:lvl8pPr marL="3200400" algn="l" defTabSz="914400" rtl="0" eaLnBrk="1" latinLnBrk="0" hangingPunct="1">
                  <a:defRPr kumimoji="1" kern="1200">
                    <a:solidFill>
                      <a:schemeClr val="tx1"/>
                    </a:solidFill>
                    <a:latin typeface="Arial" pitchFamily="34" charset="0"/>
                    <a:ea typeface="ヒラギノ角ゴ Pro W3" charset="-128"/>
                    <a:cs typeface="+mn-cs"/>
                  </a:defRPr>
                </a:lvl8pPr>
                <a:lvl9pPr marL="3657600" algn="l" defTabSz="914400" rtl="0" eaLnBrk="1" latinLnBrk="0" hangingPunct="1">
                  <a:defRPr kumimoji="1" kern="1200">
                    <a:solidFill>
                      <a:schemeClr val="tx1"/>
                    </a:solidFill>
                    <a:latin typeface="Arial" pitchFamily="34" charset="0"/>
                    <a:ea typeface="ヒラギノ角ゴ Pro W3" charset="-128"/>
                    <a:cs typeface="+mn-cs"/>
                  </a:defRPr>
                </a:lvl9pPr>
              </a:lstStyle>
              <a:p>
                <a:pPr algn="ctr"/>
                <a:r>
                  <a:rPr lang="en-US" altLang="zh-CN" sz="1100" b="1" dirty="0">
                    <a:solidFill>
                      <a:srgbClr val="C00000"/>
                    </a:solidFill>
                    <a:latin typeface="+mj-lt"/>
                    <a:ea typeface="+mn-ea"/>
                  </a:rPr>
                  <a:t>Backward</a:t>
                </a:r>
                <a:r>
                  <a:rPr lang="zh-CN" altLang="en-US" sz="1100" b="1" dirty="0">
                    <a:solidFill>
                      <a:srgbClr val="C00000"/>
                    </a:solidFill>
                    <a:latin typeface="+mj-lt"/>
                    <a:ea typeface="+mn-ea"/>
                  </a:rPr>
                  <a:t> </a:t>
                </a:r>
                <a:r>
                  <a:rPr lang="en-US" altLang="zh-CN" sz="1100" b="1" dirty="0">
                    <a:solidFill>
                      <a:srgbClr val="C00000"/>
                    </a:solidFill>
                    <a:latin typeface="+mj-lt"/>
                    <a:ea typeface="+mn-ea"/>
                  </a:rPr>
                  <a:t>Elimination</a:t>
                </a:r>
                <a:endParaRPr lang="en-US" sz="1100" b="1" dirty="0">
                  <a:solidFill>
                    <a:srgbClr val="C00000"/>
                  </a:solidFill>
                  <a:latin typeface="+mj-lt"/>
                  <a:ea typeface="+mn-ea"/>
                </a:endParaRPr>
              </a:p>
            </p:txBody>
          </p:sp>
        </p:grpSp>
      </p:grpSp>
      <p:sp>
        <p:nvSpPr>
          <p:cNvPr id="51" name="Right Arrow 50">
            <a:extLst>
              <a:ext uri="{FF2B5EF4-FFF2-40B4-BE49-F238E27FC236}">
                <a16:creationId xmlns:a16="http://schemas.microsoft.com/office/drawing/2014/main" id="{059EBBEB-58D2-1140-93A0-CF4981EBBAE0}"/>
              </a:ext>
            </a:extLst>
          </p:cNvPr>
          <p:cNvSpPr/>
          <p:nvPr/>
        </p:nvSpPr>
        <p:spPr>
          <a:xfrm rot="5400000">
            <a:off x="7851321" y="3584507"/>
            <a:ext cx="242519" cy="79208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endParaRPr kumimoji="1" lang="en-US" dirty="0">
              <a:latin typeface="+mn-ea"/>
            </a:endParaRPr>
          </a:p>
        </p:txBody>
      </p:sp>
      <p:sp>
        <p:nvSpPr>
          <p:cNvPr id="52" name="TextBox 100">
            <a:extLst>
              <a:ext uri="{FF2B5EF4-FFF2-40B4-BE49-F238E27FC236}">
                <a16:creationId xmlns:a16="http://schemas.microsoft.com/office/drawing/2014/main" id="{BAADF8C8-1375-2748-A069-5B94A33DC3A1}"/>
              </a:ext>
            </a:extLst>
          </p:cNvPr>
          <p:cNvSpPr txBox="1"/>
          <p:nvPr/>
        </p:nvSpPr>
        <p:spPr>
          <a:xfrm>
            <a:off x="4731733" y="4256053"/>
            <a:ext cx="2717003"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100" dirty="0">
                <a:solidFill>
                  <a:schemeClr val="tx1">
                    <a:lumMod val="75000"/>
                    <a:lumOff val="25000"/>
                  </a:schemeClr>
                </a:solidFill>
                <a:latin typeface="+mj-lt"/>
                <a:ea typeface="+mn-ea"/>
              </a:rPr>
              <a:t>INSNXU</a:t>
            </a:r>
          </a:p>
          <a:p>
            <a:r>
              <a:rPr lang="en-US" altLang="zh-CN" sz="1100" dirty="0">
                <a:solidFill>
                  <a:schemeClr val="tx1">
                    <a:lumMod val="75000"/>
                    <a:lumOff val="25000"/>
                  </a:schemeClr>
                </a:solidFill>
                <a:latin typeface="+mj-lt"/>
                <a:ea typeface="+mn-ea"/>
              </a:rPr>
              <a:t>INFACT</a:t>
            </a:r>
          </a:p>
          <a:p>
            <a:r>
              <a:rPr lang="en-US" altLang="zh-CN" sz="1100" dirty="0">
                <a:solidFill>
                  <a:schemeClr val="tx1">
                    <a:lumMod val="75000"/>
                    <a:lumOff val="25000"/>
                  </a:schemeClr>
                </a:solidFill>
                <a:latin typeface="+mj-lt"/>
                <a:ea typeface="+mn-ea"/>
              </a:rPr>
              <a:t>INHEAT</a:t>
            </a:r>
            <a:endParaRPr lang="en-US" sz="1100" dirty="0">
              <a:solidFill>
                <a:schemeClr val="tx1">
                  <a:lumMod val="75000"/>
                  <a:lumOff val="25000"/>
                </a:schemeClr>
              </a:solidFill>
              <a:latin typeface="+mj-lt"/>
              <a:ea typeface="+mn-ea"/>
            </a:endParaRPr>
          </a:p>
        </p:txBody>
      </p:sp>
      <p:sp>
        <p:nvSpPr>
          <p:cNvPr id="53" name="TextBox 100">
            <a:extLst>
              <a:ext uri="{FF2B5EF4-FFF2-40B4-BE49-F238E27FC236}">
                <a16:creationId xmlns:a16="http://schemas.microsoft.com/office/drawing/2014/main" id="{2E5D039F-D7AC-F14F-A635-3142AA34ED73}"/>
              </a:ext>
            </a:extLst>
          </p:cNvPr>
          <p:cNvSpPr txBox="1"/>
          <p:nvPr/>
        </p:nvSpPr>
        <p:spPr>
          <a:xfrm>
            <a:off x="6724223" y="4263093"/>
            <a:ext cx="2717003"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100" dirty="0">
                <a:solidFill>
                  <a:schemeClr val="tx1">
                    <a:lumMod val="75000"/>
                    <a:lumOff val="25000"/>
                  </a:schemeClr>
                </a:solidFill>
                <a:latin typeface="+mj-lt"/>
                <a:ea typeface="+mn-ea"/>
              </a:rPr>
              <a:t>INDENS INSGAG INSPCS INFAG </a:t>
            </a:r>
          </a:p>
          <a:p>
            <a:r>
              <a:rPr lang="en-US" altLang="zh-CN" sz="1100" dirty="0">
                <a:solidFill>
                  <a:schemeClr val="tx1">
                    <a:lumMod val="75000"/>
                    <a:lumOff val="25000"/>
                  </a:schemeClr>
                </a:solidFill>
                <a:latin typeface="+mj-lt"/>
                <a:ea typeface="+mn-ea"/>
              </a:rPr>
              <a:t>INFPCS</a:t>
            </a:r>
            <a:r>
              <a:rPr lang="zh-CN" altLang="en-US" sz="1100" dirty="0">
                <a:solidFill>
                  <a:schemeClr val="tx1">
                    <a:lumMod val="75000"/>
                    <a:lumOff val="25000"/>
                  </a:schemeClr>
                </a:solidFill>
                <a:latin typeface="+mj-lt"/>
                <a:ea typeface="+mn-ea"/>
              </a:rPr>
              <a:t> </a:t>
            </a:r>
            <a:r>
              <a:rPr lang="en-US" sz="1100" dirty="0">
                <a:solidFill>
                  <a:schemeClr val="tx1">
                    <a:lumMod val="75000"/>
                    <a:lumOff val="25000"/>
                  </a:schemeClr>
                </a:solidFill>
                <a:latin typeface="+mj-lt"/>
                <a:ea typeface="+mn-ea"/>
              </a:rPr>
              <a:t>INSSCL IN#PAS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INALLY</a:t>
            </a:r>
            <a:r>
              <a:rPr lang="zh-CN" altLang="en-US" sz="1100" dirty="0">
                <a:solidFill>
                  <a:schemeClr val="tx1">
                    <a:lumMod val="75000"/>
                    <a:lumOff val="25000"/>
                  </a:schemeClr>
                </a:solidFill>
                <a:latin typeface="+mj-lt"/>
                <a:ea typeface="+mn-ea"/>
              </a:rPr>
              <a:t> </a:t>
            </a:r>
            <a:endParaRPr lang="en-US" sz="1100" dirty="0">
              <a:solidFill>
                <a:schemeClr val="tx1">
                  <a:lumMod val="75000"/>
                  <a:lumOff val="25000"/>
                </a:schemeClr>
              </a:solidFill>
              <a:latin typeface="+mj-lt"/>
              <a:ea typeface="+mn-ea"/>
            </a:endParaRPr>
          </a:p>
        </p:txBody>
      </p:sp>
      <p:sp>
        <p:nvSpPr>
          <p:cNvPr id="54" name="矩形 87">
            <a:extLst>
              <a:ext uri="{FF2B5EF4-FFF2-40B4-BE49-F238E27FC236}">
                <a16:creationId xmlns:a16="http://schemas.microsoft.com/office/drawing/2014/main" id="{51838527-1BEE-AE4B-936B-BAD4AC0BBF13}"/>
              </a:ext>
            </a:extLst>
          </p:cNvPr>
          <p:cNvSpPr/>
          <p:nvPr/>
        </p:nvSpPr>
        <p:spPr>
          <a:xfrm>
            <a:off x="515408" y="4269511"/>
            <a:ext cx="1430303" cy="29641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CN" altLang="en-US" sz="1600" dirty="0">
              <a:solidFill>
                <a:srgbClr val="C00000"/>
              </a:solidFill>
              <a:highlight>
                <a:srgbClr val="FF0000"/>
              </a:highlight>
            </a:endParaRPr>
          </a:p>
        </p:txBody>
      </p:sp>
      <p:sp>
        <p:nvSpPr>
          <p:cNvPr id="55" name="矩形 87">
            <a:extLst>
              <a:ext uri="{FF2B5EF4-FFF2-40B4-BE49-F238E27FC236}">
                <a16:creationId xmlns:a16="http://schemas.microsoft.com/office/drawing/2014/main" id="{3DB5FB94-5DC5-794C-89D1-D85F96702E8C}"/>
              </a:ext>
            </a:extLst>
          </p:cNvPr>
          <p:cNvSpPr/>
          <p:nvPr/>
        </p:nvSpPr>
        <p:spPr>
          <a:xfrm>
            <a:off x="4586012" y="4223113"/>
            <a:ext cx="1015680" cy="255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CN" altLang="en-US" sz="1600" dirty="0">
              <a:solidFill>
                <a:srgbClr val="C00000"/>
              </a:solidFill>
              <a:highlight>
                <a:srgbClr val="FF0000"/>
              </a:highlight>
            </a:endParaRPr>
          </a:p>
        </p:txBody>
      </p:sp>
      <p:sp>
        <p:nvSpPr>
          <p:cNvPr id="56" name="Cross 55">
            <a:extLst>
              <a:ext uri="{FF2B5EF4-FFF2-40B4-BE49-F238E27FC236}">
                <a16:creationId xmlns:a16="http://schemas.microsoft.com/office/drawing/2014/main" id="{2DBB497E-6076-8F49-BC4F-9404722EC87B}"/>
              </a:ext>
            </a:extLst>
          </p:cNvPr>
          <p:cNvSpPr/>
          <p:nvPr/>
        </p:nvSpPr>
        <p:spPr>
          <a:xfrm>
            <a:off x="7694402" y="2373498"/>
            <a:ext cx="337351" cy="276842"/>
          </a:xfrm>
          <a:prstGeom prst="plus">
            <a:avLst>
              <a:gd name="adj" fmla="val 41034"/>
            </a:avLst>
          </a:prstGeom>
          <a:solidFill>
            <a:srgbClr val="00B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a:extLst>
              <a:ext uri="{FF2B5EF4-FFF2-40B4-BE49-F238E27FC236}">
                <a16:creationId xmlns:a16="http://schemas.microsoft.com/office/drawing/2014/main" id="{97134207-44EA-364B-9FA9-85D61EE40A0B}"/>
              </a:ext>
            </a:extLst>
          </p:cNvPr>
          <p:cNvCxnSpPr>
            <a:cxnSpLocks/>
            <a:endCxn id="67" idx="1"/>
          </p:cNvCxnSpPr>
          <p:nvPr/>
        </p:nvCxnSpPr>
        <p:spPr>
          <a:xfrm>
            <a:off x="1982243" y="4302296"/>
            <a:ext cx="1007484" cy="369099"/>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8BBEF8B0-E040-2142-A14E-07825E6526DA}"/>
              </a:ext>
            </a:extLst>
          </p:cNvPr>
          <p:cNvCxnSpPr>
            <a:cxnSpLocks/>
          </p:cNvCxnSpPr>
          <p:nvPr/>
        </p:nvCxnSpPr>
        <p:spPr>
          <a:xfrm rot="10800000" flipV="1">
            <a:off x="3844032" y="4348304"/>
            <a:ext cx="741981" cy="323089"/>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90">
            <a:extLst>
              <a:ext uri="{FF2B5EF4-FFF2-40B4-BE49-F238E27FC236}">
                <a16:creationId xmlns:a16="http://schemas.microsoft.com/office/drawing/2014/main" id="{A0689418-F504-C640-BCE7-7ACCB788A512}"/>
              </a:ext>
            </a:extLst>
          </p:cNvPr>
          <p:cNvSpPr txBox="1"/>
          <p:nvPr/>
        </p:nvSpPr>
        <p:spPr>
          <a:xfrm>
            <a:off x="2989727" y="4440562"/>
            <a:ext cx="1032021"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200" b="1" dirty="0">
                <a:solidFill>
                  <a:srgbClr val="C00000"/>
                </a:solidFill>
                <a:latin typeface="+mj-lt"/>
                <a:ea typeface="+mn-ea"/>
              </a:rPr>
              <a:t>Appeared</a:t>
            </a:r>
            <a:r>
              <a:rPr lang="zh-CN" altLang="en-US" sz="1200" b="1" dirty="0">
                <a:solidFill>
                  <a:srgbClr val="C00000"/>
                </a:solidFill>
                <a:latin typeface="+mj-lt"/>
                <a:ea typeface="+mn-ea"/>
              </a:rPr>
              <a:t> </a:t>
            </a:r>
            <a:r>
              <a:rPr lang="en-US" altLang="zh-CN" sz="1200" b="1" dirty="0">
                <a:solidFill>
                  <a:srgbClr val="C00000"/>
                </a:solidFill>
                <a:latin typeface="+mj-lt"/>
                <a:ea typeface="+mn-ea"/>
              </a:rPr>
              <a:t>two</a:t>
            </a:r>
            <a:r>
              <a:rPr lang="zh-CN" altLang="en-US" sz="1200" b="1" dirty="0">
                <a:solidFill>
                  <a:srgbClr val="C00000"/>
                </a:solidFill>
                <a:latin typeface="+mj-lt"/>
                <a:ea typeface="+mn-ea"/>
              </a:rPr>
              <a:t> </a:t>
            </a:r>
            <a:r>
              <a:rPr lang="en-US" altLang="zh-CN" sz="1200" b="1" dirty="0">
                <a:solidFill>
                  <a:srgbClr val="C00000"/>
                </a:solidFill>
                <a:latin typeface="+mj-lt"/>
                <a:ea typeface="+mn-ea"/>
              </a:rPr>
              <a:t>times!</a:t>
            </a:r>
            <a:endParaRPr lang="en-US" sz="1200" b="1" dirty="0">
              <a:solidFill>
                <a:srgbClr val="C00000"/>
              </a:solidFill>
              <a:latin typeface="+mj-lt"/>
              <a:ea typeface="+mn-ea"/>
            </a:endParaRPr>
          </a:p>
        </p:txBody>
      </p:sp>
      <p:sp>
        <p:nvSpPr>
          <p:cNvPr id="35" name="矩形 87">
            <a:extLst>
              <a:ext uri="{FF2B5EF4-FFF2-40B4-BE49-F238E27FC236}">
                <a16:creationId xmlns:a16="http://schemas.microsoft.com/office/drawing/2014/main" id="{9095AD2A-A83E-C149-898B-0FD94B373FC6}"/>
              </a:ext>
            </a:extLst>
          </p:cNvPr>
          <p:cNvSpPr/>
          <p:nvPr/>
        </p:nvSpPr>
        <p:spPr>
          <a:xfrm>
            <a:off x="7377202" y="4472362"/>
            <a:ext cx="520704" cy="199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zh-CN" altLang="en-US" sz="1600" dirty="0">
              <a:solidFill>
                <a:srgbClr val="C00000"/>
              </a:solidFill>
              <a:highlight>
                <a:srgbClr val="FF0000"/>
              </a:highlight>
            </a:endParaRPr>
          </a:p>
        </p:txBody>
      </p:sp>
      <p:cxnSp>
        <p:nvCxnSpPr>
          <p:cNvPr id="36" name="Elbow Connector 35">
            <a:extLst>
              <a:ext uri="{FF2B5EF4-FFF2-40B4-BE49-F238E27FC236}">
                <a16:creationId xmlns:a16="http://schemas.microsoft.com/office/drawing/2014/main" id="{C2C12A83-AD60-5545-B65B-7CB28DEE1147}"/>
              </a:ext>
            </a:extLst>
          </p:cNvPr>
          <p:cNvCxnSpPr>
            <a:cxnSpLocks/>
            <a:stCxn id="35" idx="2"/>
          </p:cNvCxnSpPr>
          <p:nvPr/>
        </p:nvCxnSpPr>
        <p:spPr>
          <a:xfrm rot="5400000">
            <a:off x="5628543" y="2823927"/>
            <a:ext cx="161545" cy="3856478"/>
          </a:xfrm>
          <a:prstGeom prst="bent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43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BEB0-4D2F-5D41-9B00-2DBBC3E79D14}"/>
              </a:ext>
            </a:extLst>
          </p:cNvPr>
          <p:cNvSpPr>
            <a:spLocks noGrp="1"/>
          </p:cNvSpPr>
          <p:nvPr>
            <p:ph type="title"/>
          </p:nvPr>
        </p:nvSpPr>
        <p:spPr>
          <a:xfrm>
            <a:off x="480060" y="1517427"/>
            <a:ext cx="2744833" cy="2115681"/>
          </a:xfrm>
        </p:spPr>
        <p:txBody>
          <a:bodyPr>
            <a:normAutofit/>
          </a:bodyPr>
          <a:lstStyle/>
          <a:p>
            <a:r>
              <a:rPr lang="en-US" sz="3000" dirty="0">
                <a:solidFill>
                  <a:srgbClr val="FFFFFF"/>
                </a:solidFill>
              </a:rPr>
              <a:t>Predictive Model Selection</a:t>
            </a:r>
          </a:p>
        </p:txBody>
      </p:sp>
      <p:graphicFrame>
        <p:nvGraphicFramePr>
          <p:cNvPr id="25" name="Content Placeholder 2">
            <a:extLst>
              <a:ext uri="{FF2B5EF4-FFF2-40B4-BE49-F238E27FC236}">
                <a16:creationId xmlns:a16="http://schemas.microsoft.com/office/drawing/2014/main" id="{1EA6DFC0-1A21-4557-A31D-4D8F4F9D9D0F}"/>
              </a:ext>
            </a:extLst>
          </p:cNvPr>
          <p:cNvGraphicFramePr>
            <a:graphicFrameLocks noGrp="1"/>
          </p:cNvGraphicFramePr>
          <p:nvPr>
            <p:ph idx="1"/>
            <p:extLst>
              <p:ext uri="{D42A27DB-BD31-4B8C-83A1-F6EECF244321}">
                <p14:modId xmlns:p14="http://schemas.microsoft.com/office/powerpoint/2010/main" val="1680883956"/>
              </p:ext>
            </p:extLst>
          </p:nvPr>
        </p:nvGraphicFramePr>
        <p:xfrm>
          <a:off x="1163558" y="716318"/>
          <a:ext cx="3836618" cy="3710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drawing&#10;&#10;Description automatically generated">
            <a:extLst>
              <a:ext uri="{FF2B5EF4-FFF2-40B4-BE49-F238E27FC236}">
                <a16:creationId xmlns:a16="http://schemas.microsoft.com/office/drawing/2014/main" id="{84C99913-4B91-1D4A-BAF8-39069599555D}"/>
              </a:ext>
            </a:extLst>
          </p:cNvPr>
          <p:cNvPicPr>
            <a:picLocks noChangeAspect="1"/>
          </p:cNvPicPr>
          <p:nvPr/>
        </p:nvPicPr>
        <p:blipFill>
          <a:blip r:embed="rId7"/>
          <a:stretch>
            <a:fillRect/>
          </a:stretch>
        </p:blipFill>
        <p:spPr>
          <a:xfrm>
            <a:off x="-1" y="-1"/>
            <a:ext cx="1030821" cy="593917"/>
          </a:xfrm>
          <a:prstGeom prst="rect">
            <a:avLst/>
          </a:prstGeom>
        </p:spPr>
      </p:pic>
      <p:grpSp>
        <p:nvGrpSpPr>
          <p:cNvPr id="7" name="Group 6">
            <a:extLst>
              <a:ext uri="{FF2B5EF4-FFF2-40B4-BE49-F238E27FC236}">
                <a16:creationId xmlns:a16="http://schemas.microsoft.com/office/drawing/2014/main" id="{3430D8E1-2EDD-E546-8CE3-82170EE3E9F5}"/>
              </a:ext>
            </a:extLst>
          </p:cNvPr>
          <p:cNvGrpSpPr/>
          <p:nvPr/>
        </p:nvGrpSpPr>
        <p:grpSpPr>
          <a:xfrm>
            <a:off x="1030821" y="21205"/>
            <a:ext cx="8113180" cy="466992"/>
            <a:chOff x="0" y="2"/>
            <a:chExt cx="9143999" cy="466992"/>
          </a:xfrm>
        </p:grpSpPr>
        <p:sp>
          <p:nvSpPr>
            <p:cNvPr id="8" name="矩形 1">
              <a:extLst>
                <a:ext uri="{FF2B5EF4-FFF2-40B4-BE49-F238E27FC236}">
                  <a16:creationId xmlns:a16="http://schemas.microsoft.com/office/drawing/2014/main" id="{49886876-4E04-244C-8498-8217B80B78E8}"/>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文本框 12">
              <a:extLst>
                <a:ext uri="{FF2B5EF4-FFF2-40B4-BE49-F238E27FC236}">
                  <a16:creationId xmlns:a16="http://schemas.microsoft.com/office/drawing/2014/main" id="{9C3B429B-61FA-FA42-8780-0DB605C4F56F}"/>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95513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40DC1478-7F3F-784A-BB9F-50D03E6A2B4E}"/>
              </a:ext>
            </a:extLst>
          </p:cNvPr>
          <p:cNvSpPr/>
          <p:nvPr/>
        </p:nvSpPr>
        <p:spPr>
          <a:xfrm>
            <a:off x="833950" y="1268017"/>
            <a:ext cx="7186423" cy="3222701"/>
          </a:xfrm>
          <a:custGeom>
            <a:avLst/>
            <a:gdLst/>
            <a:ahLst/>
            <a:cxnLst/>
            <a:rect l="l" t="t" r="r" b="b"/>
            <a:pathLst>
              <a:path w="9541430" h="1081111">
                <a:moveTo>
                  <a:pt x="9416969" y="1081111"/>
                </a:moveTo>
                <a:lnTo>
                  <a:pt x="124460" y="1081111"/>
                </a:lnTo>
                <a:cubicBezTo>
                  <a:pt x="55880" y="1081111"/>
                  <a:pt x="0" y="1025231"/>
                  <a:pt x="0" y="956651"/>
                </a:cubicBezTo>
                <a:lnTo>
                  <a:pt x="0" y="124460"/>
                </a:lnTo>
                <a:cubicBezTo>
                  <a:pt x="0" y="55880"/>
                  <a:pt x="55880" y="0"/>
                  <a:pt x="124460" y="0"/>
                </a:cubicBezTo>
                <a:lnTo>
                  <a:pt x="9416969" y="0"/>
                </a:lnTo>
                <a:cubicBezTo>
                  <a:pt x="9485550" y="0"/>
                  <a:pt x="9541430" y="55880"/>
                  <a:pt x="9541430" y="124460"/>
                </a:cubicBezTo>
                <a:lnTo>
                  <a:pt x="9541430" y="956651"/>
                </a:lnTo>
                <a:cubicBezTo>
                  <a:pt x="9541430" y="1025231"/>
                  <a:pt x="9485550" y="1081111"/>
                  <a:pt x="9416969" y="1081111"/>
                </a:cubicBezTo>
                <a:close/>
              </a:path>
            </a:pathLst>
          </a:custGeom>
          <a:solidFill>
            <a:srgbClr val="00BEC3"/>
          </a:solidFill>
        </p:spPr>
        <p:txBody>
          <a:bodyPr/>
          <a:lstStyle/>
          <a:p>
            <a:endParaRPr lang="en-US" dirty="0"/>
          </a:p>
        </p:txBody>
      </p:sp>
      <p:sp>
        <p:nvSpPr>
          <p:cNvPr id="2" name="Title 1">
            <a:extLst>
              <a:ext uri="{FF2B5EF4-FFF2-40B4-BE49-F238E27FC236}">
                <a16:creationId xmlns:a16="http://schemas.microsoft.com/office/drawing/2014/main" id="{63C85225-613E-B24D-BFE0-375490F4A347}"/>
              </a:ext>
            </a:extLst>
          </p:cNvPr>
          <p:cNvSpPr>
            <a:spLocks noGrp="1"/>
          </p:cNvSpPr>
          <p:nvPr>
            <p:ph type="title"/>
          </p:nvPr>
        </p:nvSpPr>
        <p:spPr>
          <a:xfrm>
            <a:off x="-472577" y="565304"/>
            <a:ext cx="7886700" cy="994172"/>
          </a:xfrm>
        </p:spPr>
        <p:txBody>
          <a:bodyPr>
            <a:normAutofit/>
          </a:bodyPr>
          <a:lstStyle/>
          <a:p>
            <a:pPr algn="ctr"/>
            <a:r>
              <a:rPr lang="en-US" sz="2700" dirty="0"/>
              <a:t>11 relative attributes After Target Encoding</a:t>
            </a:r>
          </a:p>
        </p:txBody>
      </p:sp>
      <p:pic>
        <p:nvPicPr>
          <p:cNvPr id="9" name="Content Placeholder 8" descr="A screenshot of a cell phone&#10;&#10;Description automatically generated">
            <a:extLst>
              <a:ext uri="{FF2B5EF4-FFF2-40B4-BE49-F238E27FC236}">
                <a16:creationId xmlns:a16="http://schemas.microsoft.com/office/drawing/2014/main" id="{7624A342-407F-8B41-9788-28E8531EEFEF}"/>
              </a:ext>
            </a:extLst>
          </p:cNvPr>
          <p:cNvPicPr>
            <a:picLocks noGrp="1" noChangeAspect="1"/>
          </p:cNvPicPr>
          <p:nvPr>
            <p:ph idx="1"/>
          </p:nvPr>
        </p:nvPicPr>
        <p:blipFill>
          <a:blip r:embed="rId2"/>
          <a:stretch>
            <a:fillRect/>
          </a:stretch>
        </p:blipFill>
        <p:spPr>
          <a:xfrm>
            <a:off x="928383" y="1422614"/>
            <a:ext cx="6997556" cy="2913506"/>
          </a:xfrm>
        </p:spPr>
      </p:pic>
      <p:pic>
        <p:nvPicPr>
          <p:cNvPr id="5" name="Picture 4" descr="A picture containing drawing&#10;&#10;Description automatically generated">
            <a:extLst>
              <a:ext uri="{FF2B5EF4-FFF2-40B4-BE49-F238E27FC236}">
                <a16:creationId xmlns:a16="http://schemas.microsoft.com/office/drawing/2014/main" id="{D883E552-0AEF-6E42-B8E0-99C342C7DDB0}"/>
              </a:ext>
            </a:extLst>
          </p:cNvPr>
          <p:cNvPicPr>
            <a:picLocks noChangeAspect="1"/>
          </p:cNvPicPr>
          <p:nvPr/>
        </p:nvPicPr>
        <p:blipFill>
          <a:blip r:embed="rId3"/>
          <a:stretch>
            <a:fillRect/>
          </a:stretch>
        </p:blipFill>
        <p:spPr>
          <a:xfrm>
            <a:off x="-1" y="-1"/>
            <a:ext cx="1030821" cy="593917"/>
          </a:xfrm>
          <a:prstGeom prst="rect">
            <a:avLst/>
          </a:prstGeom>
        </p:spPr>
      </p:pic>
      <p:grpSp>
        <p:nvGrpSpPr>
          <p:cNvPr id="6" name="Group 5">
            <a:extLst>
              <a:ext uri="{FF2B5EF4-FFF2-40B4-BE49-F238E27FC236}">
                <a16:creationId xmlns:a16="http://schemas.microsoft.com/office/drawing/2014/main" id="{2479C06E-EEA1-D14D-9B56-F2139FF9220B}"/>
              </a:ext>
            </a:extLst>
          </p:cNvPr>
          <p:cNvGrpSpPr/>
          <p:nvPr/>
        </p:nvGrpSpPr>
        <p:grpSpPr>
          <a:xfrm>
            <a:off x="1030820" y="0"/>
            <a:ext cx="8113180" cy="466992"/>
            <a:chOff x="0" y="2"/>
            <a:chExt cx="9143999" cy="466992"/>
          </a:xfrm>
        </p:grpSpPr>
        <p:sp>
          <p:nvSpPr>
            <p:cNvPr id="7" name="矩形 1">
              <a:extLst>
                <a:ext uri="{FF2B5EF4-FFF2-40B4-BE49-F238E27FC236}">
                  <a16:creationId xmlns:a16="http://schemas.microsoft.com/office/drawing/2014/main" id="{1409E4F1-3734-D240-9F29-B063936CCE3F}"/>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文本框 12">
              <a:extLst>
                <a:ext uri="{FF2B5EF4-FFF2-40B4-BE49-F238E27FC236}">
                  <a16:creationId xmlns:a16="http://schemas.microsoft.com/office/drawing/2014/main" id="{F9FF2332-2294-7249-B660-A8152EF0D339}"/>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603023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1" y="201968"/>
            <a:ext cx="7434596" cy="1117856"/>
            <a:chOff x="0" y="0"/>
            <a:chExt cx="9541430" cy="1434637"/>
          </a:xfrm>
        </p:grpSpPr>
        <p:sp>
          <p:nvSpPr>
            <p:cNvPr id="3" name="Freeform 3"/>
            <p:cNvSpPr/>
            <p:nvPr/>
          </p:nvSpPr>
          <p:spPr>
            <a:xfrm>
              <a:off x="0" y="0"/>
              <a:ext cx="9541430" cy="1434637"/>
            </a:xfrm>
            <a:custGeom>
              <a:avLst/>
              <a:gdLst/>
              <a:ahLst/>
              <a:cxnLst/>
              <a:rect l="l" t="t" r="r" b="b"/>
              <a:pathLst>
                <a:path w="9541430" h="1434637">
                  <a:moveTo>
                    <a:pt x="9416969" y="1434636"/>
                  </a:moveTo>
                  <a:lnTo>
                    <a:pt x="124460" y="1434636"/>
                  </a:lnTo>
                  <a:cubicBezTo>
                    <a:pt x="55880" y="1434636"/>
                    <a:pt x="0" y="1378757"/>
                    <a:pt x="0" y="1310177"/>
                  </a:cubicBezTo>
                  <a:lnTo>
                    <a:pt x="0" y="124460"/>
                  </a:lnTo>
                  <a:cubicBezTo>
                    <a:pt x="0" y="55880"/>
                    <a:pt x="55880" y="0"/>
                    <a:pt x="124460" y="0"/>
                  </a:cubicBezTo>
                  <a:lnTo>
                    <a:pt x="9416969" y="0"/>
                  </a:lnTo>
                  <a:cubicBezTo>
                    <a:pt x="9485550" y="0"/>
                    <a:pt x="9541430" y="55880"/>
                    <a:pt x="9541430" y="124460"/>
                  </a:cubicBezTo>
                  <a:lnTo>
                    <a:pt x="9541430" y="1310177"/>
                  </a:lnTo>
                  <a:cubicBezTo>
                    <a:pt x="9541430" y="1378757"/>
                    <a:pt x="9485550" y="1434637"/>
                    <a:pt x="9416969" y="1434637"/>
                  </a:cubicBezTo>
                  <a:close/>
                </a:path>
              </a:pathLst>
            </a:custGeom>
            <a:solidFill>
              <a:srgbClr val="FFFFFF"/>
            </a:solidFill>
          </p:spPr>
        </p:sp>
      </p:grpSp>
      <p:sp>
        <p:nvSpPr>
          <p:cNvPr id="4" name="TextBox 4"/>
          <p:cNvSpPr txBox="1"/>
          <p:nvPr/>
        </p:nvSpPr>
        <p:spPr>
          <a:xfrm>
            <a:off x="3799415" y="760896"/>
            <a:ext cx="6483711" cy="199029"/>
          </a:xfrm>
          <a:prstGeom prst="rect">
            <a:avLst/>
          </a:prstGeom>
        </p:spPr>
        <p:txBody>
          <a:bodyPr lIns="0" tIns="0" rIns="0" bIns="0" rtlCol="0" anchor="t">
            <a:spAutoFit/>
          </a:bodyPr>
          <a:lstStyle/>
          <a:p>
            <a:pPr>
              <a:lnSpc>
                <a:spcPts val="1679"/>
              </a:lnSpc>
              <a:spcBef>
                <a:spcPct val="0"/>
              </a:spcBef>
            </a:pPr>
            <a:r>
              <a:rPr lang="en-US" sz="1050" b="1" dirty="0">
                <a:solidFill>
                  <a:srgbClr val="0048CD"/>
                </a:solidFill>
                <a:latin typeface="Space Mono"/>
              </a:rPr>
              <a:t>MEAN ABSOLUTE ERROR</a:t>
            </a:r>
          </a:p>
        </p:txBody>
      </p:sp>
      <p:grpSp>
        <p:nvGrpSpPr>
          <p:cNvPr id="5" name="Group 5"/>
          <p:cNvGrpSpPr/>
          <p:nvPr/>
        </p:nvGrpSpPr>
        <p:grpSpPr>
          <a:xfrm>
            <a:off x="3626603" y="1043094"/>
            <a:ext cx="5265549" cy="842392"/>
            <a:chOff x="0" y="0"/>
            <a:chExt cx="9541430" cy="1081111"/>
          </a:xfrm>
          <a:solidFill>
            <a:srgbClr val="00BEC3"/>
          </a:solidFill>
        </p:grpSpPr>
        <p:sp>
          <p:nvSpPr>
            <p:cNvPr id="6" name="Freeform 6"/>
            <p:cNvSpPr/>
            <p:nvPr/>
          </p:nvSpPr>
          <p:spPr>
            <a:xfrm>
              <a:off x="0" y="0"/>
              <a:ext cx="9541430" cy="1081111"/>
            </a:xfrm>
            <a:custGeom>
              <a:avLst/>
              <a:gdLst/>
              <a:ahLst/>
              <a:cxnLst/>
              <a:rect l="l" t="t" r="r" b="b"/>
              <a:pathLst>
                <a:path w="9541430" h="1081111">
                  <a:moveTo>
                    <a:pt x="9416969" y="1081111"/>
                  </a:moveTo>
                  <a:lnTo>
                    <a:pt x="124460" y="1081111"/>
                  </a:lnTo>
                  <a:cubicBezTo>
                    <a:pt x="55880" y="1081111"/>
                    <a:pt x="0" y="1025231"/>
                    <a:pt x="0" y="956651"/>
                  </a:cubicBezTo>
                  <a:lnTo>
                    <a:pt x="0" y="124460"/>
                  </a:lnTo>
                  <a:cubicBezTo>
                    <a:pt x="0" y="55880"/>
                    <a:pt x="55880" y="0"/>
                    <a:pt x="124460" y="0"/>
                  </a:cubicBezTo>
                  <a:lnTo>
                    <a:pt x="9416969" y="0"/>
                  </a:lnTo>
                  <a:cubicBezTo>
                    <a:pt x="9485550" y="0"/>
                    <a:pt x="9541430" y="55880"/>
                    <a:pt x="9541430" y="124460"/>
                  </a:cubicBezTo>
                  <a:lnTo>
                    <a:pt x="9541430" y="956651"/>
                  </a:lnTo>
                  <a:cubicBezTo>
                    <a:pt x="9541430" y="1025231"/>
                    <a:pt x="9485550" y="1081111"/>
                    <a:pt x="9416969" y="1081111"/>
                  </a:cubicBezTo>
                  <a:close/>
                </a:path>
              </a:pathLst>
            </a:custGeom>
            <a:grpFill/>
          </p:spPr>
        </p:sp>
      </p:grpSp>
      <p:sp>
        <p:nvSpPr>
          <p:cNvPr id="7" name="TextBox 7"/>
          <p:cNvSpPr txBox="1"/>
          <p:nvPr/>
        </p:nvSpPr>
        <p:spPr>
          <a:xfrm>
            <a:off x="3767072" y="1268919"/>
            <a:ext cx="6483711" cy="505844"/>
          </a:xfrm>
          <a:prstGeom prst="rect">
            <a:avLst/>
          </a:prstGeom>
        </p:spPr>
        <p:txBody>
          <a:bodyPr lIns="0" tIns="0" rIns="0" bIns="0" rtlCol="0" anchor="t">
            <a:spAutoFit/>
          </a:bodyPr>
          <a:lstStyle/>
          <a:p>
            <a:pPr>
              <a:lnSpc>
                <a:spcPts val="1349"/>
              </a:lnSpc>
            </a:pPr>
            <a:r>
              <a:rPr lang="en-US" dirty="0">
                <a:solidFill>
                  <a:srgbClr val="FFFFFF"/>
                </a:solidFill>
                <a:latin typeface="Muli Regular"/>
              </a:rPr>
              <a:t>Sum of absolute differences between our true waiting time </a:t>
            </a:r>
          </a:p>
          <a:p>
            <a:pPr>
              <a:lnSpc>
                <a:spcPts val="1349"/>
              </a:lnSpc>
            </a:pPr>
            <a:r>
              <a:rPr lang="en-US" dirty="0">
                <a:solidFill>
                  <a:srgbClr val="FFFFFF"/>
                </a:solidFill>
                <a:latin typeface="Muli Regular"/>
              </a:rPr>
              <a:t>and predicted value. </a:t>
            </a:r>
          </a:p>
          <a:p>
            <a:pPr>
              <a:lnSpc>
                <a:spcPts val="1349"/>
              </a:lnSpc>
            </a:pPr>
            <a:r>
              <a:rPr lang="en-US" dirty="0">
                <a:solidFill>
                  <a:srgbClr val="FFFFFF"/>
                </a:solidFill>
                <a:latin typeface="Muli Regular"/>
              </a:rPr>
              <a:t>Range=[ 0, ∞] </a:t>
            </a:r>
            <a:r>
              <a:rPr lang="zh-CN" altLang="en-US" dirty="0">
                <a:solidFill>
                  <a:srgbClr val="FFFFFF"/>
                </a:solidFill>
                <a:latin typeface="Muli Regular"/>
              </a:rPr>
              <a:t>               </a:t>
            </a:r>
            <a:r>
              <a:rPr lang="en-US" dirty="0">
                <a:solidFill>
                  <a:srgbClr val="FFFFFF"/>
                </a:solidFill>
                <a:latin typeface="Muli Regular"/>
              </a:rPr>
              <a:t>Lower  MAE = model fits better</a:t>
            </a:r>
          </a:p>
        </p:txBody>
      </p:sp>
      <p:grpSp>
        <p:nvGrpSpPr>
          <p:cNvPr id="8" name="Group 8"/>
          <p:cNvGrpSpPr/>
          <p:nvPr/>
        </p:nvGrpSpPr>
        <p:grpSpPr>
          <a:xfrm>
            <a:off x="514351" y="1933282"/>
            <a:ext cx="7434596" cy="1117856"/>
            <a:chOff x="0" y="0"/>
            <a:chExt cx="9541430" cy="1434637"/>
          </a:xfrm>
        </p:grpSpPr>
        <p:sp>
          <p:nvSpPr>
            <p:cNvPr id="9" name="Freeform 9"/>
            <p:cNvSpPr/>
            <p:nvPr/>
          </p:nvSpPr>
          <p:spPr>
            <a:xfrm>
              <a:off x="0" y="0"/>
              <a:ext cx="9541430" cy="1434637"/>
            </a:xfrm>
            <a:custGeom>
              <a:avLst/>
              <a:gdLst/>
              <a:ahLst/>
              <a:cxnLst/>
              <a:rect l="l" t="t" r="r" b="b"/>
              <a:pathLst>
                <a:path w="9541430" h="1434637">
                  <a:moveTo>
                    <a:pt x="9416969" y="1434636"/>
                  </a:moveTo>
                  <a:lnTo>
                    <a:pt x="124460" y="1434636"/>
                  </a:lnTo>
                  <a:cubicBezTo>
                    <a:pt x="55880" y="1434636"/>
                    <a:pt x="0" y="1378757"/>
                    <a:pt x="0" y="1310177"/>
                  </a:cubicBezTo>
                  <a:lnTo>
                    <a:pt x="0" y="124460"/>
                  </a:lnTo>
                  <a:cubicBezTo>
                    <a:pt x="0" y="55880"/>
                    <a:pt x="55880" y="0"/>
                    <a:pt x="124460" y="0"/>
                  </a:cubicBezTo>
                  <a:lnTo>
                    <a:pt x="9416969" y="0"/>
                  </a:lnTo>
                  <a:cubicBezTo>
                    <a:pt x="9485550" y="0"/>
                    <a:pt x="9541430" y="55880"/>
                    <a:pt x="9541430" y="124460"/>
                  </a:cubicBezTo>
                  <a:lnTo>
                    <a:pt x="9541430" y="1310177"/>
                  </a:lnTo>
                  <a:cubicBezTo>
                    <a:pt x="9541430" y="1378757"/>
                    <a:pt x="9485550" y="1434637"/>
                    <a:pt x="9416969" y="1434637"/>
                  </a:cubicBezTo>
                  <a:close/>
                </a:path>
              </a:pathLst>
            </a:custGeom>
            <a:solidFill>
              <a:srgbClr val="FFFFFF"/>
            </a:solidFill>
          </p:spPr>
        </p:sp>
      </p:grpSp>
      <p:sp>
        <p:nvSpPr>
          <p:cNvPr id="10" name="TextBox 10"/>
          <p:cNvSpPr txBox="1"/>
          <p:nvPr/>
        </p:nvSpPr>
        <p:spPr>
          <a:xfrm>
            <a:off x="3799415" y="2119339"/>
            <a:ext cx="6483711" cy="199029"/>
          </a:xfrm>
          <a:prstGeom prst="rect">
            <a:avLst/>
          </a:prstGeom>
        </p:spPr>
        <p:txBody>
          <a:bodyPr lIns="0" tIns="0" rIns="0" bIns="0" rtlCol="0" anchor="t">
            <a:spAutoFit/>
          </a:bodyPr>
          <a:lstStyle/>
          <a:p>
            <a:pPr>
              <a:lnSpc>
                <a:spcPts val="1679"/>
              </a:lnSpc>
              <a:spcBef>
                <a:spcPct val="0"/>
              </a:spcBef>
            </a:pPr>
            <a:r>
              <a:rPr lang="en-US" sz="1050" b="1" dirty="0">
                <a:solidFill>
                  <a:srgbClr val="0048CD"/>
                </a:solidFill>
                <a:latin typeface="Space Mono"/>
              </a:rPr>
              <a:t>R SQUARED</a:t>
            </a:r>
          </a:p>
        </p:txBody>
      </p:sp>
      <p:grpSp>
        <p:nvGrpSpPr>
          <p:cNvPr id="11" name="Group 11"/>
          <p:cNvGrpSpPr/>
          <p:nvPr/>
        </p:nvGrpSpPr>
        <p:grpSpPr>
          <a:xfrm>
            <a:off x="3626603" y="2374667"/>
            <a:ext cx="5265549" cy="842392"/>
            <a:chOff x="0" y="0"/>
            <a:chExt cx="9541430" cy="1081111"/>
          </a:xfrm>
          <a:solidFill>
            <a:srgbClr val="00BEC3"/>
          </a:solidFill>
        </p:grpSpPr>
        <p:sp>
          <p:nvSpPr>
            <p:cNvPr id="12" name="Freeform 12"/>
            <p:cNvSpPr/>
            <p:nvPr/>
          </p:nvSpPr>
          <p:spPr>
            <a:xfrm>
              <a:off x="0" y="0"/>
              <a:ext cx="9541430" cy="1081111"/>
            </a:xfrm>
            <a:custGeom>
              <a:avLst/>
              <a:gdLst/>
              <a:ahLst/>
              <a:cxnLst/>
              <a:rect l="l" t="t" r="r" b="b"/>
              <a:pathLst>
                <a:path w="9541430" h="1081111">
                  <a:moveTo>
                    <a:pt x="9416969" y="1081111"/>
                  </a:moveTo>
                  <a:lnTo>
                    <a:pt x="124460" y="1081111"/>
                  </a:lnTo>
                  <a:cubicBezTo>
                    <a:pt x="55880" y="1081111"/>
                    <a:pt x="0" y="1025231"/>
                    <a:pt x="0" y="956651"/>
                  </a:cubicBezTo>
                  <a:lnTo>
                    <a:pt x="0" y="124460"/>
                  </a:lnTo>
                  <a:cubicBezTo>
                    <a:pt x="0" y="55880"/>
                    <a:pt x="55880" y="0"/>
                    <a:pt x="124460" y="0"/>
                  </a:cubicBezTo>
                  <a:lnTo>
                    <a:pt x="9416969" y="0"/>
                  </a:lnTo>
                  <a:cubicBezTo>
                    <a:pt x="9485550" y="0"/>
                    <a:pt x="9541430" y="55880"/>
                    <a:pt x="9541430" y="124460"/>
                  </a:cubicBezTo>
                  <a:lnTo>
                    <a:pt x="9541430" y="956651"/>
                  </a:lnTo>
                  <a:cubicBezTo>
                    <a:pt x="9541430" y="1025231"/>
                    <a:pt x="9485550" y="1081111"/>
                    <a:pt x="9416969" y="1081111"/>
                  </a:cubicBezTo>
                  <a:close/>
                </a:path>
              </a:pathLst>
            </a:custGeom>
            <a:grpFill/>
          </p:spPr>
        </p:sp>
      </p:grpSp>
      <p:sp>
        <p:nvSpPr>
          <p:cNvPr id="13" name="TextBox 13"/>
          <p:cNvSpPr txBox="1"/>
          <p:nvPr/>
        </p:nvSpPr>
        <p:spPr>
          <a:xfrm>
            <a:off x="3799415" y="2644920"/>
            <a:ext cx="6483711" cy="339132"/>
          </a:xfrm>
          <a:prstGeom prst="rect">
            <a:avLst/>
          </a:prstGeom>
        </p:spPr>
        <p:txBody>
          <a:bodyPr lIns="0" tIns="0" rIns="0" bIns="0" rtlCol="0" anchor="t">
            <a:spAutoFit/>
          </a:bodyPr>
          <a:lstStyle/>
          <a:p>
            <a:pPr>
              <a:lnSpc>
                <a:spcPts val="1349"/>
              </a:lnSpc>
            </a:pPr>
            <a:r>
              <a:rPr lang="en-US" dirty="0">
                <a:solidFill>
                  <a:srgbClr val="FFFFFF"/>
                </a:solidFill>
                <a:latin typeface="Muli Regular"/>
              </a:rPr>
              <a:t>Measure of how close our actual data are to the fitted regression line. </a:t>
            </a:r>
          </a:p>
          <a:p>
            <a:pPr>
              <a:lnSpc>
                <a:spcPts val="1349"/>
              </a:lnSpc>
            </a:pPr>
            <a:r>
              <a:rPr lang="en-US" dirty="0">
                <a:solidFill>
                  <a:srgbClr val="FFFFFF"/>
                </a:solidFill>
                <a:latin typeface="Muli Regular"/>
              </a:rPr>
              <a:t>Range=[0,1]</a:t>
            </a:r>
            <a:r>
              <a:rPr lang="zh-CN" altLang="en-US" dirty="0">
                <a:solidFill>
                  <a:srgbClr val="FFFFFF"/>
                </a:solidFill>
                <a:latin typeface="Muli Regular"/>
              </a:rPr>
              <a:t>                   </a:t>
            </a:r>
            <a:r>
              <a:rPr lang="en-US" dirty="0">
                <a:solidFill>
                  <a:srgbClr val="FFFFFF"/>
                </a:solidFill>
                <a:latin typeface="Muli Regular"/>
              </a:rPr>
              <a:t>Closer to 1 = model fits better</a:t>
            </a:r>
          </a:p>
        </p:txBody>
      </p:sp>
      <p:grpSp>
        <p:nvGrpSpPr>
          <p:cNvPr id="14" name="Group 14"/>
          <p:cNvGrpSpPr/>
          <p:nvPr/>
        </p:nvGrpSpPr>
        <p:grpSpPr>
          <a:xfrm>
            <a:off x="514351" y="3352215"/>
            <a:ext cx="7434596" cy="1117856"/>
            <a:chOff x="0" y="0"/>
            <a:chExt cx="9541430" cy="1434637"/>
          </a:xfrm>
        </p:grpSpPr>
        <p:sp>
          <p:nvSpPr>
            <p:cNvPr id="15" name="Freeform 15"/>
            <p:cNvSpPr/>
            <p:nvPr/>
          </p:nvSpPr>
          <p:spPr>
            <a:xfrm>
              <a:off x="0" y="0"/>
              <a:ext cx="9541430" cy="1434637"/>
            </a:xfrm>
            <a:custGeom>
              <a:avLst/>
              <a:gdLst/>
              <a:ahLst/>
              <a:cxnLst/>
              <a:rect l="l" t="t" r="r" b="b"/>
              <a:pathLst>
                <a:path w="9541430" h="1434637">
                  <a:moveTo>
                    <a:pt x="9416969" y="1434636"/>
                  </a:moveTo>
                  <a:lnTo>
                    <a:pt x="124460" y="1434636"/>
                  </a:lnTo>
                  <a:cubicBezTo>
                    <a:pt x="55880" y="1434636"/>
                    <a:pt x="0" y="1378757"/>
                    <a:pt x="0" y="1310177"/>
                  </a:cubicBezTo>
                  <a:lnTo>
                    <a:pt x="0" y="124460"/>
                  </a:lnTo>
                  <a:cubicBezTo>
                    <a:pt x="0" y="55880"/>
                    <a:pt x="55880" y="0"/>
                    <a:pt x="124460" y="0"/>
                  </a:cubicBezTo>
                  <a:lnTo>
                    <a:pt x="9416969" y="0"/>
                  </a:lnTo>
                  <a:cubicBezTo>
                    <a:pt x="9485550" y="0"/>
                    <a:pt x="9541430" y="55880"/>
                    <a:pt x="9541430" y="124460"/>
                  </a:cubicBezTo>
                  <a:lnTo>
                    <a:pt x="9541430" y="1310177"/>
                  </a:lnTo>
                  <a:cubicBezTo>
                    <a:pt x="9541430" y="1378757"/>
                    <a:pt x="9485550" y="1434637"/>
                    <a:pt x="9416969" y="1434637"/>
                  </a:cubicBezTo>
                  <a:close/>
                </a:path>
              </a:pathLst>
            </a:custGeom>
            <a:solidFill>
              <a:srgbClr val="FFFFFF"/>
            </a:solidFill>
          </p:spPr>
        </p:sp>
      </p:grpSp>
      <p:sp>
        <p:nvSpPr>
          <p:cNvPr id="16" name="TextBox 16"/>
          <p:cNvSpPr txBox="1"/>
          <p:nvPr/>
        </p:nvSpPr>
        <p:spPr>
          <a:xfrm>
            <a:off x="3799415" y="3561325"/>
            <a:ext cx="6483711" cy="199029"/>
          </a:xfrm>
          <a:prstGeom prst="rect">
            <a:avLst/>
          </a:prstGeom>
        </p:spPr>
        <p:txBody>
          <a:bodyPr lIns="0" tIns="0" rIns="0" bIns="0" rtlCol="0" anchor="t">
            <a:spAutoFit/>
          </a:bodyPr>
          <a:lstStyle/>
          <a:p>
            <a:pPr>
              <a:lnSpc>
                <a:spcPts val="1679"/>
              </a:lnSpc>
              <a:spcBef>
                <a:spcPct val="0"/>
              </a:spcBef>
            </a:pPr>
            <a:r>
              <a:rPr lang="en-US" sz="1050" b="1" dirty="0">
                <a:solidFill>
                  <a:srgbClr val="0048CD"/>
                </a:solidFill>
                <a:latin typeface="Space Mono"/>
              </a:rPr>
              <a:t>ROOT MEAN SQUARED ERROR</a:t>
            </a:r>
          </a:p>
        </p:txBody>
      </p:sp>
      <p:grpSp>
        <p:nvGrpSpPr>
          <p:cNvPr id="17" name="Group 17"/>
          <p:cNvGrpSpPr/>
          <p:nvPr/>
        </p:nvGrpSpPr>
        <p:grpSpPr>
          <a:xfrm>
            <a:off x="3626603" y="3786759"/>
            <a:ext cx="5265549" cy="842392"/>
            <a:chOff x="0" y="0"/>
            <a:chExt cx="9541430" cy="1081111"/>
          </a:xfrm>
          <a:solidFill>
            <a:srgbClr val="00BEC3"/>
          </a:solidFill>
        </p:grpSpPr>
        <p:sp>
          <p:nvSpPr>
            <p:cNvPr id="18" name="Freeform 18"/>
            <p:cNvSpPr/>
            <p:nvPr/>
          </p:nvSpPr>
          <p:spPr>
            <a:xfrm>
              <a:off x="0" y="0"/>
              <a:ext cx="9541430" cy="1081111"/>
            </a:xfrm>
            <a:custGeom>
              <a:avLst/>
              <a:gdLst/>
              <a:ahLst/>
              <a:cxnLst/>
              <a:rect l="l" t="t" r="r" b="b"/>
              <a:pathLst>
                <a:path w="9541430" h="1081111">
                  <a:moveTo>
                    <a:pt x="9416969" y="1081111"/>
                  </a:moveTo>
                  <a:lnTo>
                    <a:pt x="124460" y="1081111"/>
                  </a:lnTo>
                  <a:cubicBezTo>
                    <a:pt x="55880" y="1081111"/>
                    <a:pt x="0" y="1025231"/>
                    <a:pt x="0" y="956651"/>
                  </a:cubicBezTo>
                  <a:lnTo>
                    <a:pt x="0" y="124460"/>
                  </a:lnTo>
                  <a:cubicBezTo>
                    <a:pt x="0" y="55880"/>
                    <a:pt x="55880" y="0"/>
                    <a:pt x="124460" y="0"/>
                  </a:cubicBezTo>
                  <a:lnTo>
                    <a:pt x="9416969" y="0"/>
                  </a:lnTo>
                  <a:cubicBezTo>
                    <a:pt x="9485550" y="0"/>
                    <a:pt x="9541430" y="55880"/>
                    <a:pt x="9541430" y="124460"/>
                  </a:cubicBezTo>
                  <a:lnTo>
                    <a:pt x="9541430" y="956651"/>
                  </a:lnTo>
                  <a:cubicBezTo>
                    <a:pt x="9541430" y="1025231"/>
                    <a:pt x="9485550" y="1081111"/>
                    <a:pt x="9416969" y="1081111"/>
                  </a:cubicBezTo>
                  <a:close/>
                </a:path>
              </a:pathLst>
            </a:custGeom>
            <a:grpFill/>
          </p:spPr>
        </p:sp>
      </p:grpSp>
      <p:sp>
        <p:nvSpPr>
          <p:cNvPr id="19" name="TextBox 19"/>
          <p:cNvSpPr txBox="1"/>
          <p:nvPr/>
        </p:nvSpPr>
        <p:spPr>
          <a:xfrm>
            <a:off x="3799415" y="4046973"/>
            <a:ext cx="6483711" cy="339132"/>
          </a:xfrm>
          <a:prstGeom prst="rect">
            <a:avLst/>
          </a:prstGeom>
        </p:spPr>
        <p:txBody>
          <a:bodyPr lIns="0" tIns="0" rIns="0" bIns="0" rtlCol="0" anchor="t">
            <a:spAutoFit/>
          </a:bodyPr>
          <a:lstStyle/>
          <a:p>
            <a:pPr>
              <a:lnSpc>
                <a:spcPts val="1349"/>
              </a:lnSpc>
            </a:pPr>
            <a:r>
              <a:rPr lang="en-US" dirty="0">
                <a:solidFill>
                  <a:srgbClr val="FFFFFF"/>
                </a:solidFill>
                <a:latin typeface="Muli Regular"/>
              </a:rPr>
              <a:t>Square root of variance of residuals(prediction errors).</a:t>
            </a:r>
          </a:p>
          <a:p>
            <a:pPr>
              <a:lnSpc>
                <a:spcPts val="1349"/>
              </a:lnSpc>
            </a:pPr>
            <a:r>
              <a:rPr lang="en-US" dirty="0">
                <a:solidFill>
                  <a:srgbClr val="FFFFFF"/>
                </a:solidFill>
                <a:latin typeface="Muli Regular"/>
              </a:rPr>
              <a:t>Range=[ 0, ∞]</a:t>
            </a:r>
            <a:r>
              <a:rPr lang="zh-CN" altLang="en-US" dirty="0">
                <a:solidFill>
                  <a:srgbClr val="FFFFFF"/>
                </a:solidFill>
                <a:latin typeface="Muli Regular"/>
              </a:rPr>
              <a:t>                </a:t>
            </a:r>
            <a:r>
              <a:rPr lang="en-US" dirty="0">
                <a:solidFill>
                  <a:srgbClr val="FFFFFF"/>
                </a:solidFill>
                <a:latin typeface="Muli Regular"/>
              </a:rPr>
              <a:t>Lower RMSE = model fits better</a:t>
            </a:r>
          </a:p>
        </p:txBody>
      </p:sp>
      <p:sp>
        <p:nvSpPr>
          <p:cNvPr id="20" name="Rectangle 19">
            <a:extLst>
              <a:ext uri="{FF2B5EF4-FFF2-40B4-BE49-F238E27FC236}">
                <a16:creationId xmlns:a16="http://schemas.microsoft.com/office/drawing/2014/main" id="{C5A40D45-77CF-F14A-B252-D969C0A88326}"/>
              </a:ext>
            </a:extLst>
          </p:cNvPr>
          <p:cNvSpPr/>
          <p:nvPr/>
        </p:nvSpPr>
        <p:spPr>
          <a:xfrm>
            <a:off x="361368" y="1830082"/>
            <a:ext cx="2322031" cy="1754326"/>
          </a:xfrm>
          <a:prstGeom prst="rect">
            <a:avLst/>
          </a:prstGeom>
        </p:spPr>
        <p:txBody>
          <a:bodyPr wrap="square">
            <a:spAutoFit/>
          </a:bodyPr>
          <a:lstStyle/>
          <a:p>
            <a:r>
              <a:rPr lang="en-US" altLang="zh-CN" sz="2700" b="1" dirty="0"/>
              <a:t>3</a:t>
            </a:r>
            <a:r>
              <a:rPr lang="en-US" sz="2700" b="1" dirty="0"/>
              <a:t> </a:t>
            </a:r>
            <a:r>
              <a:rPr lang="en-US" altLang="zh-CN" sz="2700" b="1" dirty="0"/>
              <a:t>Metrics for </a:t>
            </a:r>
          </a:p>
          <a:p>
            <a:r>
              <a:rPr lang="en-US" altLang="zh-CN" sz="2700" b="1" dirty="0"/>
              <a:t>Model Performance</a:t>
            </a:r>
            <a:r>
              <a:rPr lang="en-US" sz="2700" b="1" dirty="0"/>
              <a:t> Evaluation</a:t>
            </a:r>
          </a:p>
        </p:txBody>
      </p:sp>
      <p:cxnSp>
        <p:nvCxnSpPr>
          <p:cNvPr id="26" name="Straight Arrow Connector 25">
            <a:extLst>
              <a:ext uri="{FF2B5EF4-FFF2-40B4-BE49-F238E27FC236}">
                <a16:creationId xmlns:a16="http://schemas.microsoft.com/office/drawing/2014/main" id="{566D8C3D-155C-DF45-BCAD-91B7CD656C4D}"/>
              </a:ext>
            </a:extLst>
          </p:cNvPr>
          <p:cNvCxnSpPr/>
          <p:nvPr/>
        </p:nvCxnSpPr>
        <p:spPr>
          <a:xfrm flipV="1">
            <a:off x="2450248" y="1244087"/>
            <a:ext cx="895028" cy="114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AB7592-7E53-DE42-A114-BC6ED3ADC013}"/>
              </a:ext>
            </a:extLst>
          </p:cNvPr>
          <p:cNvCxnSpPr>
            <a:cxnSpLocks/>
          </p:cNvCxnSpPr>
          <p:nvPr/>
        </p:nvCxnSpPr>
        <p:spPr>
          <a:xfrm flipV="1">
            <a:off x="2525414" y="2837037"/>
            <a:ext cx="7757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6F5BAA-2CB3-0945-BEA7-B264C40F1397}"/>
              </a:ext>
            </a:extLst>
          </p:cNvPr>
          <p:cNvCxnSpPr>
            <a:cxnSpLocks/>
          </p:cNvCxnSpPr>
          <p:nvPr/>
        </p:nvCxnSpPr>
        <p:spPr>
          <a:xfrm>
            <a:off x="2450248" y="3352214"/>
            <a:ext cx="850892" cy="122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picture containing drawing&#10;&#10;Description automatically generated">
            <a:extLst>
              <a:ext uri="{FF2B5EF4-FFF2-40B4-BE49-F238E27FC236}">
                <a16:creationId xmlns:a16="http://schemas.microsoft.com/office/drawing/2014/main" id="{4C8C15E5-E53D-E14E-BB24-899A76E3B3FD}"/>
              </a:ext>
            </a:extLst>
          </p:cNvPr>
          <p:cNvPicPr>
            <a:picLocks noChangeAspect="1"/>
          </p:cNvPicPr>
          <p:nvPr/>
        </p:nvPicPr>
        <p:blipFill>
          <a:blip r:embed="rId2"/>
          <a:stretch>
            <a:fillRect/>
          </a:stretch>
        </p:blipFill>
        <p:spPr>
          <a:xfrm>
            <a:off x="-1" y="-1"/>
            <a:ext cx="1030821" cy="593917"/>
          </a:xfrm>
          <a:prstGeom prst="rect">
            <a:avLst/>
          </a:prstGeom>
        </p:spPr>
      </p:pic>
      <p:grpSp>
        <p:nvGrpSpPr>
          <p:cNvPr id="25" name="Group 24">
            <a:extLst>
              <a:ext uri="{FF2B5EF4-FFF2-40B4-BE49-F238E27FC236}">
                <a16:creationId xmlns:a16="http://schemas.microsoft.com/office/drawing/2014/main" id="{FE1CAE87-ABD3-3540-BFAC-9C0D7F132E9B}"/>
              </a:ext>
            </a:extLst>
          </p:cNvPr>
          <p:cNvGrpSpPr/>
          <p:nvPr/>
        </p:nvGrpSpPr>
        <p:grpSpPr>
          <a:xfrm>
            <a:off x="1030821" y="21205"/>
            <a:ext cx="8113180" cy="466992"/>
            <a:chOff x="0" y="2"/>
            <a:chExt cx="9143999" cy="466992"/>
          </a:xfrm>
        </p:grpSpPr>
        <p:sp>
          <p:nvSpPr>
            <p:cNvPr id="28" name="矩形 1">
              <a:extLst>
                <a:ext uri="{FF2B5EF4-FFF2-40B4-BE49-F238E27FC236}">
                  <a16:creationId xmlns:a16="http://schemas.microsoft.com/office/drawing/2014/main" id="{25FC0A6E-7D4F-B24F-B984-229510E0CDAF}"/>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0" name="文本框 12">
              <a:extLst>
                <a:ext uri="{FF2B5EF4-FFF2-40B4-BE49-F238E27FC236}">
                  <a16:creationId xmlns:a16="http://schemas.microsoft.com/office/drawing/2014/main" id="{1DA4AFEE-8F88-9A4E-8B53-E2867B1A521D}"/>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83498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070C-91C2-784E-8F0A-73F994128304}"/>
              </a:ext>
            </a:extLst>
          </p:cNvPr>
          <p:cNvSpPr>
            <a:spLocks noGrp="1"/>
          </p:cNvSpPr>
          <p:nvPr>
            <p:ph type="title"/>
          </p:nvPr>
        </p:nvSpPr>
        <p:spPr>
          <a:xfrm>
            <a:off x="480060" y="1540231"/>
            <a:ext cx="2751871" cy="2070074"/>
          </a:xfrm>
        </p:spPr>
        <p:txBody>
          <a:bodyPr>
            <a:normAutofit/>
          </a:bodyPr>
          <a:lstStyle/>
          <a:p>
            <a:r>
              <a:rPr lang="en-US" dirty="0">
                <a:solidFill>
                  <a:srgbClr val="FFFFFF"/>
                </a:solidFill>
              </a:rPr>
              <a:t>6 Regression Model </a:t>
            </a:r>
          </a:p>
        </p:txBody>
      </p:sp>
      <p:sp>
        <p:nvSpPr>
          <p:cNvPr id="3" name="Content Placeholder 2">
            <a:extLst>
              <a:ext uri="{FF2B5EF4-FFF2-40B4-BE49-F238E27FC236}">
                <a16:creationId xmlns:a16="http://schemas.microsoft.com/office/drawing/2014/main" id="{164C0595-D4FD-EF4B-ABA7-841A55D7CE26}"/>
              </a:ext>
            </a:extLst>
          </p:cNvPr>
          <p:cNvSpPr>
            <a:spLocks noGrp="1"/>
          </p:cNvSpPr>
          <p:nvPr>
            <p:ph idx="1"/>
          </p:nvPr>
        </p:nvSpPr>
        <p:spPr>
          <a:xfrm>
            <a:off x="1030820" y="510652"/>
            <a:ext cx="4802713" cy="3922976"/>
          </a:xfrm>
        </p:spPr>
        <p:txBody>
          <a:bodyPr anchor="ctr">
            <a:normAutofit/>
          </a:bodyPr>
          <a:lstStyle/>
          <a:p>
            <a:r>
              <a:rPr lang="en-US" sz="2500" dirty="0">
                <a:solidFill>
                  <a:srgbClr val="000000"/>
                </a:solidFill>
              </a:rPr>
              <a:t>Linear Regression</a:t>
            </a:r>
          </a:p>
          <a:p>
            <a:r>
              <a:rPr lang="en-US" sz="2500" dirty="0">
                <a:solidFill>
                  <a:srgbClr val="000000"/>
                </a:solidFill>
              </a:rPr>
              <a:t>K-Nearest Neighbors</a:t>
            </a:r>
          </a:p>
          <a:p>
            <a:r>
              <a:rPr lang="en-US" sz="2500" dirty="0">
                <a:solidFill>
                  <a:srgbClr val="000000"/>
                </a:solidFill>
              </a:rPr>
              <a:t>Bayesian Ridge Regression</a:t>
            </a:r>
          </a:p>
          <a:p>
            <a:r>
              <a:rPr lang="en-US" sz="2500" dirty="0" err="1">
                <a:solidFill>
                  <a:srgbClr val="000000"/>
                </a:solidFill>
              </a:rPr>
              <a:t>LightGBM</a:t>
            </a:r>
            <a:endParaRPr lang="en-US" sz="2500" dirty="0">
              <a:solidFill>
                <a:srgbClr val="000000"/>
              </a:solidFill>
            </a:endParaRPr>
          </a:p>
          <a:p>
            <a:r>
              <a:rPr lang="en-US" sz="2500" dirty="0">
                <a:solidFill>
                  <a:srgbClr val="000000"/>
                </a:solidFill>
              </a:rPr>
              <a:t>Random Forest</a:t>
            </a:r>
          </a:p>
          <a:p>
            <a:r>
              <a:rPr lang="en-US" sz="2500" dirty="0">
                <a:solidFill>
                  <a:srgbClr val="000000"/>
                </a:solidFill>
              </a:rPr>
              <a:t>Neural Network</a:t>
            </a:r>
          </a:p>
        </p:txBody>
      </p:sp>
      <p:pic>
        <p:nvPicPr>
          <p:cNvPr id="7" name="Picture 6" descr="A picture containing drawing&#10;&#10;Description automatically generated">
            <a:extLst>
              <a:ext uri="{FF2B5EF4-FFF2-40B4-BE49-F238E27FC236}">
                <a16:creationId xmlns:a16="http://schemas.microsoft.com/office/drawing/2014/main" id="{950D9D6B-FE55-2F4A-B0FB-90855115A2B6}"/>
              </a:ext>
            </a:extLst>
          </p:cNvPr>
          <p:cNvPicPr>
            <a:picLocks noChangeAspect="1"/>
          </p:cNvPicPr>
          <p:nvPr/>
        </p:nvPicPr>
        <p:blipFill>
          <a:blip r:embed="rId2"/>
          <a:stretch>
            <a:fillRect/>
          </a:stretch>
        </p:blipFill>
        <p:spPr>
          <a:xfrm>
            <a:off x="-1" y="-1"/>
            <a:ext cx="1030821" cy="593917"/>
          </a:xfrm>
          <a:prstGeom prst="rect">
            <a:avLst/>
          </a:prstGeom>
        </p:spPr>
      </p:pic>
      <p:grpSp>
        <p:nvGrpSpPr>
          <p:cNvPr id="9" name="Group 8">
            <a:extLst>
              <a:ext uri="{FF2B5EF4-FFF2-40B4-BE49-F238E27FC236}">
                <a16:creationId xmlns:a16="http://schemas.microsoft.com/office/drawing/2014/main" id="{64568DDC-C613-034A-B552-F7E656A6B321}"/>
              </a:ext>
            </a:extLst>
          </p:cNvPr>
          <p:cNvGrpSpPr/>
          <p:nvPr/>
        </p:nvGrpSpPr>
        <p:grpSpPr>
          <a:xfrm>
            <a:off x="1030821" y="21205"/>
            <a:ext cx="8113180" cy="466992"/>
            <a:chOff x="0" y="2"/>
            <a:chExt cx="9143999" cy="466992"/>
          </a:xfrm>
        </p:grpSpPr>
        <p:sp>
          <p:nvSpPr>
            <p:cNvPr id="10" name="矩形 1">
              <a:extLst>
                <a:ext uri="{FF2B5EF4-FFF2-40B4-BE49-F238E27FC236}">
                  <a16:creationId xmlns:a16="http://schemas.microsoft.com/office/drawing/2014/main" id="{0ADEF3E9-FC85-DB47-B063-F188B17A41BB}"/>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文本框 12">
              <a:extLst>
                <a:ext uri="{FF2B5EF4-FFF2-40B4-BE49-F238E27FC236}">
                  <a16:creationId xmlns:a16="http://schemas.microsoft.com/office/drawing/2014/main" id="{EA32AE1B-4EB9-1D4E-87E8-2BE7C2A9F18F}"/>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54420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BB08D12-0130-434E-BD2F-D11E7875F22B}"/>
              </a:ext>
            </a:extLst>
          </p:cNvPr>
          <p:cNvSpPr>
            <a:spLocks noGrp="1"/>
          </p:cNvSpPr>
          <p:nvPr>
            <p:ph type="title"/>
          </p:nvPr>
        </p:nvSpPr>
        <p:spPr>
          <a:xfrm>
            <a:off x="135377" y="589463"/>
            <a:ext cx="8178800" cy="851803"/>
          </a:xfrm>
        </p:spPr>
        <p:txBody>
          <a:bodyPr>
            <a:normAutofit/>
          </a:bodyPr>
          <a:lstStyle/>
          <a:p>
            <a:r>
              <a:rPr lang="en-US" sz="2700" dirty="0"/>
              <a:t>Linear Regression</a:t>
            </a:r>
          </a:p>
        </p:txBody>
      </p:sp>
      <p:sp>
        <p:nvSpPr>
          <p:cNvPr id="35" name="Rectangle 34">
            <a:extLst>
              <a:ext uri="{FF2B5EF4-FFF2-40B4-BE49-F238E27FC236}">
                <a16:creationId xmlns:a16="http://schemas.microsoft.com/office/drawing/2014/main" id="{1F08A4E4-3BBA-384F-9268-0B590E7A1A76}"/>
              </a:ext>
            </a:extLst>
          </p:cNvPr>
          <p:cNvSpPr/>
          <p:nvPr/>
        </p:nvSpPr>
        <p:spPr>
          <a:xfrm>
            <a:off x="640719" y="1206756"/>
            <a:ext cx="7673458" cy="784830"/>
          </a:xfrm>
          <a:prstGeom prst="rect">
            <a:avLst/>
          </a:prstGeom>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1500" b="1" dirty="0"/>
              <a:t>Linear Regression</a:t>
            </a:r>
            <a:r>
              <a:rPr lang="en-US" sz="1500" dirty="0"/>
              <a:t> is model based on </a:t>
            </a:r>
            <a:r>
              <a:rPr lang="en-US" sz="1500" b="1" dirty="0"/>
              <a:t>supervised learning</a:t>
            </a:r>
            <a:r>
              <a:rPr lang="en-US" sz="1500" dirty="0"/>
              <a:t>. </a:t>
            </a:r>
          </a:p>
          <a:p>
            <a:pPr marL="285750" indent="-285750">
              <a:buFont typeface="Arial" panose="020B0604020202020204" pitchFamily="34" charset="0"/>
              <a:buChar char="•"/>
            </a:pPr>
            <a:r>
              <a:rPr lang="en-US" sz="1500" dirty="0">
                <a:solidFill>
                  <a:srgbClr val="222222"/>
                </a:solidFill>
                <a:latin typeface="arial" panose="020B0604020202020204" pitchFamily="34" charset="0"/>
              </a:rPr>
              <a:t>In this case, it performs the task to predict waiting time of each coil based on given 11 attributes.</a:t>
            </a:r>
            <a:endParaRPr lang="en-US" sz="1500" dirty="0"/>
          </a:p>
        </p:txBody>
      </p:sp>
      <p:graphicFrame>
        <p:nvGraphicFramePr>
          <p:cNvPr id="38" name="Table 37">
            <a:extLst>
              <a:ext uri="{FF2B5EF4-FFF2-40B4-BE49-F238E27FC236}">
                <a16:creationId xmlns:a16="http://schemas.microsoft.com/office/drawing/2014/main" id="{81C429CD-4A0D-B242-ABDE-C1C006B63BD3}"/>
              </a:ext>
            </a:extLst>
          </p:cNvPr>
          <p:cNvGraphicFramePr>
            <a:graphicFrameLocks noGrp="1"/>
          </p:cNvGraphicFramePr>
          <p:nvPr>
            <p:extLst>
              <p:ext uri="{D42A27DB-BD31-4B8C-83A1-F6EECF244321}">
                <p14:modId xmlns:p14="http://schemas.microsoft.com/office/powerpoint/2010/main" val="334665125"/>
              </p:ext>
            </p:extLst>
          </p:nvPr>
        </p:nvGraphicFramePr>
        <p:xfrm>
          <a:off x="1832404" y="4307258"/>
          <a:ext cx="6096000" cy="556260"/>
        </p:xfrm>
        <a:graphic>
          <a:graphicData uri="http://schemas.openxmlformats.org/drawingml/2006/table">
            <a:tbl>
              <a:tblPr firstRow="1" bandRow="1">
                <a:tableStyleId>{5A111915-BE36-4E01-A7E5-04B1672EAD32}</a:tableStyleId>
              </a:tblPr>
              <a:tblGrid>
                <a:gridCol w="2032000">
                  <a:extLst>
                    <a:ext uri="{9D8B030D-6E8A-4147-A177-3AD203B41FA5}">
                      <a16:colId xmlns:a16="http://schemas.microsoft.com/office/drawing/2014/main" val="309817287"/>
                    </a:ext>
                  </a:extLst>
                </a:gridCol>
                <a:gridCol w="2032000">
                  <a:extLst>
                    <a:ext uri="{9D8B030D-6E8A-4147-A177-3AD203B41FA5}">
                      <a16:colId xmlns:a16="http://schemas.microsoft.com/office/drawing/2014/main" val="2102720203"/>
                    </a:ext>
                  </a:extLst>
                </a:gridCol>
                <a:gridCol w="2032000">
                  <a:extLst>
                    <a:ext uri="{9D8B030D-6E8A-4147-A177-3AD203B41FA5}">
                      <a16:colId xmlns:a16="http://schemas.microsoft.com/office/drawing/2014/main" val="4118105225"/>
                    </a:ext>
                  </a:extLst>
                </a:gridCol>
              </a:tblGrid>
              <a:tr h="278130">
                <a:tc>
                  <a:txBody>
                    <a:bodyPr/>
                    <a:lstStyle/>
                    <a:p>
                      <a:r>
                        <a:rPr lang="en-US" sz="1100" dirty="0"/>
                        <a:t>MAE</a:t>
                      </a:r>
                    </a:p>
                  </a:txBody>
                  <a:tcPr marL="68580" marR="68580" marT="34290" marB="34290"/>
                </a:tc>
                <a:tc>
                  <a:txBody>
                    <a:bodyPr/>
                    <a:lstStyle/>
                    <a:p>
                      <a:r>
                        <a:rPr lang="en-US" sz="1100" dirty="0"/>
                        <a:t>R2</a:t>
                      </a:r>
                    </a:p>
                  </a:txBody>
                  <a:tcPr marL="68580" marR="68580" marT="34290" marB="34290"/>
                </a:tc>
                <a:tc>
                  <a:txBody>
                    <a:bodyPr/>
                    <a:lstStyle/>
                    <a:p>
                      <a:r>
                        <a:rPr lang="en-US" sz="1100" dirty="0"/>
                        <a:t>RMSE</a:t>
                      </a:r>
                    </a:p>
                  </a:txBody>
                  <a:tcPr marL="68580" marR="68580" marT="34290" marB="34290"/>
                </a:tc>
                <a:extLst>
                  <a:ext uri="{0D108BD9-81ED-4DB2-BD59-A6C34878D82A}">
                    <a16:rowId xmlns:a16="http://schemas.microsoft.com/office/drawing/2014/main" val="3774636252"/>
                  </a:ext>
                </a:extLst>
              </a:tr>
              <a:tr h="278130">
                <a:tc>
                  <a:txBody>
                    <a:bodyPr/>
                    <a:lstStyle/>
                    <a:p>
                      <a:r>
                        <a:rPr lang="en-US" altLang="zh-CN" sz="1100" dirty="0"/>
                        <a:t>3772.11</a:t>
                      </a:r>
                      <a:endParaRPr lang="en-US" sz="1100" dirty="0"/>
                    </a:p>
                  </a:txBody>
                  <a:tcPr marL="68580" marR="68580" marT="34290" marB="34290"/>
                </a:tc>
                <a:tc>
                  <a:txBody>
                    <a:bodyPr/>
                    <a:lstStyle/>
                    <a:p>
                      <a:r>
                        <a:rPr lang="en-US" altLang="zh-CN" sz="1100" dirty="0"/>
                        <a:t>0.98869</a:t>
                      </a:r>
                      <a:endParaRPr lang="en-US" sz="1100" dirty="0"/>
                    </a:p>
                  </a:txBody>
                  <a:tcPr marL="68580" marR="68580" marT="34290" marB="34290"/>
                </a:tc>
                <a:tc>
                  <a:txBody>
                    <a:bodyPr/>
                    <a:lstStyle/>
                    <a:p>
                      <a:r>
                        <a:rPr lang="en-US" sz="1100" dirty="0"/>
                        <a:t>14963.68</a:t>
                      </a:r>
                    </a:p>
                  </a:txBody>
                  <a:tcPr marL="68580" marR="68580" marT="34290" marB="34290"/>
                </a:tc>
                <a:extLst>
                  <a:ext uri="{0D108BD9-81ED-4DB2-BD59-A6C34878D82A}">
                    <a16:rowId xmlns:a16="http://schemas.microsoft.com/office/drawing/2014/main" val="2903079803"/>
                  </a:ext>
                </a:extLst>
              </a:tr>
            </a:tbl>
          </a:graphicData>
        </a:graphic>
      </p:graphicFrame>
      <p:pic>
        <p:nvPicPr>
          <p:cNvPr id="43" name="Picture 42" descr="A picture containing drawing&#10;&#10;Description automatically generated">
            <a:extLst>
              <a:ext uri="{FF2B5EF4-FFF2-40B4-BE49-F238E27FC236}">
                <a16:creationId xmlns:a16="http://schemas.microsoft.com/office/drawing/2014/main" id="{881667D4-C1E7-B246-BBBF-1E90BA03A4D5}"/>
              </a:ext>
            </a:extLst>
          </p:cNvPr>
          <p:cNvPicPr>
            <a:picLocks noChangeAspect="1"/>
          </p:cNvPicPr>
          <p:nvPr/>
        </p:nvPicPr>
        <p:blipFill>
          <a:blip r:embed="rId2"/>
          <a:stretch>
            <a:fillRect/>
          </a:stretch>
        </p:blipFill>
        <p:spPr>
          <a:xfrm>
            <a:off x="-1" y="-1"/>
            <a:ext cx="1030821" cy="593917"/>
          </a:xfrm>
          <a:prstGeom prst="rect">
            <a:avLst/>
          </a:prstGeom>
        </p:spPr>
      </p:pic>
      <p:grpSp>
        <p:nvGrpSpPr>
          <p:cNvPr id="44" name="Group 43">
            <a:extLst>
              <a:ext uri="{FF2B5EF4-FFF2-40B4-BE49-F238E27FC236}">
                <a16:creationId xmlns:a16="http://schemas.microsoft.com/office/drawing/2014/main" id="{2C7E7004-1231-FC47-8DD3-308873D2AD53}"/>
              </a:ext>
            </a:extLst>
          </p:cNvPr>
          <p:cNvGrpSpPr/>
          <p:nvPr/>
        </p:nvGrpSpPr>
        <p:grpSpPr>
          <a:xfrm>
            <a:off x="1030821" y="21205"/>
            <a:ext cx="8113180" cy="466992"/>
            <a:chOff x="0" y="2"/>
            <a:chExt cx="9143999" cy="466992"/>
          </a:xfrm>
        </p:grpSpPr>
        <p:sp>
          <p:nvSpPr>
            <p:cNvPr id="45" name="矩形 1">
              <a:extLst>
                <a:ext uri="{FF2B5EF4-FFF2-40B4-BE49-F238E27FC236}">
                  <a16:creationId xmlns:a16="http://schemas.microsoft.com/office/drawing/2014/main" id="{7971FEC3-8EBA-C148-B4C4-092717E32F65}"/>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6" name="文本框 12">
              <a:extLst>
                <a:ext uri="{FF2B5EF4-FFF2-40B4-BE49-F238E27FC236}">
                  <a16:creationId xmlns:a16="http://schemas.microsoft.com/office/drawing/2014/main" id="{64B6282B-E4BC-574B-B0A2-DA0A2038903C}"/>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2" name="Rectangle 2">
            <a:extLst>
              <a:ext uri="{FF2B5EF4-FFF2-40B4-BE49-F238E27FC236}">
                <a16:creationId xmlns:a16="http://schemas.microsoft.com/office/drawing/2014/main" id="{BEDE668F-8912-E84D-9CD9-F86329B48FB2}"/>
              </a:ext>
            </a:extLst>
          </p:cNvPr>
          <p:cNvSpPr>
            <a:spLocks noChangeArrowheads="1"/>
          </p:cNvSpPr>
          <p:nvPr/>
        </p:nvSpPr>
        <p:spPr bwMode="auto">
          <a:xfrm>
            <a:off x="2247900" y="18853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2" descr="A screenshot of a cell phone&#10;&#10;Description automatically generated">
            <a:extLst>
              <a:ext uri="{FF2B5EF4-FFF2-40B4-BE49-F238E27FC236}">
                <a16:creationId xmlns:a16="http://schemas.microsoft.com/office/drawing/2014/main" id="{B25E74DE-64A7-284C-8EAB-2EEF41B2D4D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47900" y="1885351"/>
            <a:ext cx="46482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953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AD27FBBF-D050-D244-9F69-0E1363F6F927}"/>
              </a:ext>
            </a:extLst>
          </p:cNvPr>
          <p:cNvSpPr>
            <a:spLocks noGrp="1"/>
          </p:cNvSpPr>
          <p:nvPr>
            <p:ph type="title"/>
          </p:nvPr>
        </p:nvSpPr>
        <p:spPr>
          <a:xfrm>
            <a:off x="263044" y="638329"/>
            <a:ext cx="8178800" cy="851803"/>
          </a:xfrm>
        </p:spPr>
        <p:txBody>
          <a:bodyPr>
            <a:normAutofit/>
          </a:bodyPr>
          <a:lstStyle/>
          <a:p>
            <a:r>
              <a:rPr lang="en-US" sz="2700" dirty="0"/>
              <a:t>K Nearest Neighbors Regression</a:t>
            </a:r>
          </a:p>
        </p:txBody>
      </p:sp>
      <p:graphicFrame>
        <p:nvGraphicFramePr>
          <p:cNvPr id="38" name="Table 37">
            <a:extLst>
              <a:ext uri="{FF2B5EF4-FFF2-40B4-BE49-F238E27FC236}">
                <a16:creationId xmlns:a16="http://schemas.microsoft.com/office/drawing/2014/main" id="{1EC797E9-6978-854F-8ACA-250E3B777EE0}"/>
              </a:ext>
            </a:extLst>
          </p:cNvPr>
          <p:cNvGraphicFramePr>
            <a:graphicFrameLocks noGrp="1"/>
          </p:cNvGraphicFramePr>
          <p:nvPr>
            <p:extLst>
              <p:ext uri="{D42A27DB-BD31-4B8C-83A1-F6EECF244321}">
                <p14:modId xmlns:p14="http://schemas.microsoft.com/office/powerpoint/2010/main" val="3114373838"/>
              </p:ext>
            </p:extLst>
          </p:nvPr>
        </p:nvGraphicFramePr>
        <p:xfrm>
          <a:off x="1828418" y="4351106"/>
          <a:ext cx="6096000" cy="556260"/>
        </p:xfrm>
        <a:graphic>
          <a:graphicData uri="http://schemas.openxmlformats.org/drawingml/2006/table">
            <a:tbl>
              <a:tblPr firstRow="1" bandRow="1">
                <a:tableStyleId>{5A111915-BE36-4E01-A7E5-04B1672EAD32}</a:tableStyleId>
              </a:tblPr>
              <a:tblGrid>
                <a:gridCol w="2032000">
                  <a:extLst>
                    <a:ext uri="{9D8B030D-6E8A-4147-A177-3AD203B41FA5}">
                      <a16:colId xmlns:a16="http://schemas.microsoft.com/office/drawing/2014/main" val="309817287"/>
                    </a:ext>
                  </a:extLst>
                </a:gridCol>
                <a:gridCol w="2032000">
                  <a:extLst>
                    <a:ext uri="{9D8B030D-6E8A-4147-A177-3AD203B41FA5}">
                      <a16:colId xmlns:a16="http://schemas.microsoft.com/office/drawing/2014/main" val="2102720203"/>
                    </a:ext>
                  </a:extLst>
                </a:gridCol>
                <a:gridCol w="2032000">
                  <a:extLst>
                    <a:ext uri="{9D8B030D-6E8A-4147-A177-3AD203B41FA5}">
                      <a16:colId xmlns:a16="http://schemas.microsoft.com/office/drawing/2014/main" val="4118105225"/>
                    </a:ext>
                  </a:extLst>
                </a:gridCol>
              </a:tblGrid>
              <a:tr h="278130">
                <a:tc>
                  <a:txBody>
                    <a:bodyPr/>
                    <a:lstStyle/>
                    <a:p>
                      <a:r>
                        <a:rPr lang="en-US" sz="1100" dirty="0"/>
                        <a:t>MAE</a:t>
                      </a:r>
                    </a:p>
                  </a:txBody>
                  <a:tcPr marL="68580" marR="68580" marT="34290" marB="34290"/>
                </a:tc>
                <a:tc>
                  <a:txBody>
                    <a:bodyPr/>
                    <a:lstStyle/>
                    <a:p>
                      <a:r>
                        <a:rPr lang="en-US" sz="1100" dirty="0"/>
                        <a:t>R2</a:t>
                      </a:r>
                    </a:p>
                  </a:txBody>
                  <a:tcPr marL="68580" marR="68580" marT="34290" marB="34290"/>
                </a:tc>
                <a:tc>
                  <a:txBody>
                    <a:bodyPr/>
                    <a:lstStyle/>
                    <a:p>
                      <a:r>
                        <a:rPr lang="en-US" sz="1100" dirty="0"/>
                        <a:t>RMSE</a:t>
                      </a:r>
                    </a:p>
                  </a:txBody>
                  <a:tcPr marL="68580" marR="68580" marT="34290" marB="34290"/>
                </a:tc>
                <a:extLst>
                  <a:ext uri="{0D108BD9-81ED-4DB2-BD59-A6C34878D82A}">
                    <a16:rowId xmlns:a16="http://schemas.microsoft.com/office/drawing/2014/main" val="3774636252"/>
                  </a:ext>
                </a:extLst>
              </a:tr>
              <a:tr h="278130">
                <a:tc>
                  <a:txBody>
                    <a:bodyPr/>
                    <a:lstStyle/>
                    <a:p>
                      <a:r>
                        <a:rPr lang="en-US" altLang="zh-CN" sz="1100" dirty="0"/>
                        <a:t>1830.62</a:t>
                      </a:r>
                      <a:endParaRPr lang="en-US" sz="1100" dirty="0"/>
                    </a:p>
                  </a:txBody>
                  <a:tcPr marL="68580" marR="68580" marT="34290" marB="34290"/>
                </a:tc>
                <a:tc>
                  <a:txBody>
                    <a:bodyPr/>
                    <a:lstStyle/>
                    <a:p>
                      <a:r>
                        <a:rPr lang="en-US" altLang="zh-CN" sz="1100" dirty="0"/>
                        <a:t>0.6235</a:t>
                      </a:r>
                      <a:endParaRPr lang="en-US" sz="1100" dirty="0"/>
                    </a:p>
                  </a:txBody>
                  <a:tcPr marL="68580" marR="68580" marT="34290" marB="34290"/>
                </a:tc>
                <a:tc>
                  <a:txBody>
                    <a:bodyPr/>
                    <a:lstStyle/>
                    <a:p>
                      <a:r>
                        <a:rPr lang="en-US" sz="1100" dirty="0"/>
                        <a:t>167685.23</a:t>
                      </a:r>
                    </a:p>
                  </a:txBody>
                  <a:tcPr marL="68580" marR="68580" marT="34290" marB="34290"/>
                </a:tc>
                <a:extLst>
                  <a:ext uri="{0D108BD9-81ED-4DB2-BD59-A6C34878D82A}">
                    <a16:rowId xmlns:a16="http://schemas.microsoft.com/office/drawing/2014/main" val="2903079803"/>
                  </a:ext>
                </a:extLst>
              </a:tr>
            </a:tbl>
          </a:graphicData>
        </a:graphic>
      </p:graphicFrame>
      <p:pic>
        <p:nvPicPr>
          <p:cNvPr id="41" name="Picture 40" descr="A picture containing drawing&#10;&#10;Description automatically generated">
            <a:extLst>
              <a:ext uri="{FF2B5EF4-FFF2-40B4-BE49-F238E27FC236}">
                <a16:creationId xmlns:a16="http://schemas.microsoft.com/office/drawing/2014/main" id="{13C6BC5B-0CB2-6444-8C5C-9A88568736CB}"/>
              </a:ext>
            </a:extLst>
          </p:cNvPr>
          <p:cNvPicPr>
            <a:picLocks noChangeAspect="1"/>
          </p:cNvPicPr>
          <p:nvPr/>
        </p:nvPicPr>
        <p:blipFill>
          <a:blip r:embed="rId2"/>
          <a:stretch>
            <a:fillRect/>
          </a:stretch>
        </p:blipFill>
        <p:spPr>
          <a:xfrm>
            <a:off x="-1" y="-1"/>
            <a:ext cx="1030821" cy="593917"/>
          </a:xfrm>
          <a:prstGeom prst="rect">
            <a:avLst/>
          </a:prstGeom>
        </p:spPr>
      </p:pic>
      <p:grpSp>
        <p:nvGrpSpPr>
          <p:cNvPr id="42" name="Group 41">
            <a:extLst>
              <a:ext uri="{FF2B5EF4-FFF2-40B4-BE49-F238E27FC236}">
                <a16:creationId xmlns:a16="http://schemas.microsoft.com/office/drawing/2014/main" id="{FE4C5C61-B170-1044-8015-B42D647B8F81}"/>
              </a:ext>
            </a:extLst>
          </p:cNvPr>
          <p:cNvGrpSpPr/>
          <p:nvPr/>
        </p:nvGrpSpPr>
        <p:grpSpPr>
          <a:xfrm>
            <a:off x="1030821" y="21205"/>
            <a:ext cx="8113180" cy="466992"/>
            <a:chOff x="0" y="2"/>
            <a:chExt cx="9143999" cy="466992"/>
          </a:xfrm>
        </p:grpSpPr>
        <p:sp>
          <p:nvSpPr>
            <p:cNvPr id="43" name="矩形 1">
              <a:extLst>
                <a:ext uri="{FF2B5EF4-FFF2-40B4-BE49-F238E27FC236}">
                  <a16:creationId xmlns:a16="http://schemas.microsoft.com/office/drawing/2014/main" id="{CEB51E94-AD6B-FA4D-B0C4-70385B1F7570}"/>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4" name="文本框 12">
              <a:extLst>
                <a:ext uri="{FF2B5EF4-FFF2-40B4-BE49-F238E27FC236}">
                  <a16:creationId xmlns:a16="http://schemas.microsoft.com/office/drawing/2014/main" id="{3C0383AA-D55F-CB40-9C31-5BF369F1E735}"/>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2" name="Rectangle 2">
            <a:extLst>
              <a:ext uri="{FF2B5EF4-FFF2-40B4-BE49-F238E27FC236}">
                <a16:creationId xmlns:a16="http://schemas.microsoft.com/office/drawing/2014/main" id="{70C5D624-2A24-854F-BC84-7F21A838D282}"/>
              </a:ext>
            </a:extLst>
          </p:cNvPr>
          <p:cNvSpPr>
            <a:spLocks noChangeArrowheads="1"/>
          </p:cNvSpPr>
          <p:nvPr/>
        </p:nvSpPr>
        <p:spPr bwMode="auto">
          <a:xfrm>
            <a:off x="4502426" y="14982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3" descr="A screenshot of a cell phone&#10;&#10;Description automatically generated">
            <a:extLst>
              <a:ext uri="{FF2B5EF4-FFF2-40B4-BE49-F238E27FC236}">
                <a16:creationId xmlns:a16="http://schemas.microsoft.com/office/drawing/2014/main" id="{817E6972-6DF2-A34F-B697-E84199CF21A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05669" y="991565"/>
            <a:ext cx="2882900" cy="2730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BF5DB3-60A4-7E4C-B20D-4360E8EA1083}"/>
              </a:ext>
            </a:extLst>
          </p:cNvPr>
          <p:cNvSpPr txBox="1"/>
          <p:nvPr/>
        </p:nvSpPr>
        <p:spPr>
          <a:xfrm>
            <a:off x="6489146" y="3766478"/>
            <a:ext cx="1908313" cy="400110"/>
          </a:xfrm>
          <a:prstGeom prst="rect">
            <a:avLst/>
          </a:prstGeom>
          <a:noFill/>
        </p:spPr>
        <p:txBody>
          <a:bodyPr wrap="square" rtlCol="0">
            <a:spAutoFit/>
          </a:bodyPr>
          <a:lstStyle/>
          <a:p>
            <a:r>
              <a:rPr lang="en-US" sz="1000" b="1" i="1" dirty="0"/>
              <a:t>KNN algorithm</a:t>
            </a:r>
            <a:endParaRPr lang="en-US" sz="1000" dirty="0"/>
          </a:p>
          <a:p>
            <a:endParaRPr lang="en-US" sz="1000" dirty="0"/>
          </a:p>
        </p:txBody>
      </p:sp>
      <p:sp>
        <p:nvSpPr>
          <p:cNvPr id="16" name="Rectangle 15">
            <a:extLst>
              <a:ext uri="{FF2B5EF4-FFF2-40B4-BE49-F238E27FC236}">
                <a16:creationId xmlns:a16="http://schemas.microsoft.com/office/drawing/2014/main" id="{5E3791AA-0381-494E-BDF4-2FBE1A61F564}"/>
              </a:ext>
            </a:extLst>
          </p:cNvPr>
          <p:cNvSpPr/>
          <p:nvPr/>
        </p:nvSpPr>
        <p:spPr>
          <a:xfrm>
            <a:off x="655431" y="1500383"/>
            <a:ext cx="3697013" cy="2282510"/>
          </a:xfrm>
          <a:prstGeom prst="rect">
            <a:avLst/>
          </a:prstGeom>
        </p:spPr>
        <p:style>
          <a:lnRef idx="2">
            <a:schemeClr val="accent2"/>
          </a:lnRef>
          <a:fillRef idx="1">
            <a:schemeClr val="lt1"/>
          </a:fillRef>
          <a:effectRef idx="0">
            <a:schemeClr val="accent2"/>
          </a:effectRef>
          <a:fontRef idx="minor">
            <a:schemeClr val="dk1"/>
          </a:fontRef>
        </p:style>
        <p:txBody>
          <a:bodyPr vert="horz" lIns="68580" tIns="34290" rIns="68580" bIns="34290" rtlCol="0" anchor="ctr">
            <a:normAutofit/>
          </a:bodyPr>
          <a:lstStyle/>
          <a:p>
            <a:endParaRPr lang="en-US" sz="1500" dirty="0"/>
          </a:p>
          <a:p>
            <a:pPr marL="285750" indent="-285750">
              <a:buFont typeface="Arial" panose="020B0604020202020204" pitchFamily="34" charset="0"/>
              <a:buChar char="•"/>
            </a:pPr>
            <a:r>
              <a:rPr lang="en-US" sz="1500" dirty="0"/>
              <a:t>Store all available cases and predict average waiting time of K nearest neighbors based on a similarity measure with almost </a:t>
            </a:r>
            <a:r>
              <a:rPr lang="en-US" sz="1500" b="1" dirty="0">
                <a:solidFill>
                  <a:srgbClr val="FF0000"/>
                </a:solidFill>
              </a:rPr>
              <a:t>no learning process</a:t>
            </a:r>
            <a:r>
              <a:rPr lang="en-US" sz="1500" dirty="0"/>
              <a:t>.</a:t>
            </a:r>
          </a:p>
        </p:txBody>
      </p:sp>
    </p:spTree>
    <p:extLst>
      <p:ext uri="{BB962C8B-B14F-4D97-AF65-F5344CB8AC3E}">
        <p14:creationId xmlns:p14="http://schemas.microsoft.com/office/powerpoint/2010/main" val="2842442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FB776CF-6BAC-154E-9BD7-73EEECEE8014}"/>
              </a:ext>
            </a:extLst>
          </p:cNvPr>
          <p:cNvSpPr txBox="1">
            <a:spLocks/>
          </p:cNvSpPr>
          <p:nvPr/>
        </p:nvSpPr>
        <p:spPr>
          <a:xfrm>
            <a:off x="202928" y="1609697"/>
            <a:ext cx="8657498" cy="697097"/>
          </a:xfrm>
          <a:prstGeom prst="rect">
            <a:avLst/>
          </a:prstGeom>
          <a:ln w="25400" cap="flat" cmpd="sng" algn="ctr">
            <a:solidFill>
              <a:schemeClr val="accent5">
                <a:lumMod val="75000"/>
              </a:schemeClr>
            </a:solidFill>
            <a:prstDash val="sysDash"/>
            <a:miter lim="800000"/>
          </a:ln>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85725" indent="0" algn="ctr">
              <a:lnSpc>
                <a:spcPct val="115000"/>
              </a:lnSpc>
              <a:spcBef>
                <a:spcPts val="0"/>
              </a:spcBef>
              <a:buClr>
                <a:schemeClr val="dk2"/>
              </a:buClr>
              <a:buSzPts val="1800"/>
              <a:buNone/>
            </a:pPr>
            <a:r>
              <a:rPr lang="en-US" altLang="zh-CN" sz="1400" b="1" u="sng" dirty="0">
                <a:solidFill>
                  <a:schemeClr val="dk2"/>
                </a:solidFill>
                <a:latin typeface="+mj-lt"/>
              </a:rPr>
              <a:t>Exploratory</a:t>
            </a:r>
            <a:r>
              <a:rPr lang="zh-CN" altLang="en-US" sz="1400" b="1" u="sng" dirty="0">
                <a:solidFill>
                  <a:schemeClr val="dk2"/>
                </a:solidFill>
                <a:latin typeface="+mj-lt"/>
              </a:rPr>
              <a:t> </a:t>
            </a:r>
            <a:r>
              <a:rPr lang="en-US" altLang="zh-CN" sz="1400" b="1" u="sng" dirty="0">
                <a:solidFill>
                  <a:schemeClr val="dk2"/>
                </a:solidFill>
                <a:latin typeface="+mj-lt"/>
              </a:rPr>
              <a:t>Data</a:t>
            </a:r>
            <a:r>
              <a:rPr lang="zh-CN" altLang="en-US" sz="1400" b="1" u="sng" dirty="0">
                <a:solidFill>
                  <a:schemeClr val="dk2"/>
                </a:solidFill>
                <a:latin typeface="+mj-lt"/>
              </a:rPr>
              <a:t> </a:t>
            </a:r>
            <a:r>
              <a:rPr lang="en-US" altLang="zh-CN" sz="1400" b="1" u="sng" dirty="0">
                <a:solidFill>
                  <a:schemeClr val="dk2"/>
                </a:solidFill>
                <a:latin typeface="+mj-lt"/>
              </a:rPr>
              <a:t>Analysis</a:t>
            </a:r>
          </a:p>
          <a:p>
            <a:pPr marL="85725" indent="0" algn="ctr">
              <a:lnSpc>
                <a:spcPct val="115000"/>
              </a:lnSpc>
              <a:spcBef>
                <a:spcPts val="0"/>
              </a:spcBef>
              <a:buClr>
                <a:schemeClr val="dk2"/>
              </a:buClr>
              <a:buSzPts val="1800"/>
              <a:buNone/>
            </a:pPr>
            <a:r>
              <a:rPr lang="en-US" altLang="zh-CN" sz="1300" dirty="0">
                <a:solidFill>
                  <a:schemeClr val="dk2"/>
                </a:solidFill>
                <a:latin typeface="+mj-lt"/>
              </a:rPr>
              <a:t>Attributes</a:t>
            </a:r>
            <a:r>
              <a:rPr lang="zh-CN" altLang="en-US" sz="1300" dirty="0">
                <a:solidFill>
                  <a:schemeClr val="dk2"/>
                </a:solidFill>
                <a:latin typeface="+mj-lt"/>
              </a:rPr>
              <a:t> </a:t>
            </a:r>
            <a:r>
              <a:rPr lang="en-US" altLang="zh-CN" sz="1300" dirty="0">
                <a:solidFill>
                  <a:schemeClr val="dk2"/>
                </a:solidFill>
                <a:latin typeface="+mj-lt"/>
              </a:rPr>
              <a:t>Data</a:t>
            </a:r>
            <a:r>
              <a:rPr lang="zh-CN" altLang="en-US" sz="1300" dirty="0">
                <a:solidFill>
                  <a:schemeClr val="dk2"/>
                </a:solidFill>
                <a:latin typeface="+mj-lt"/>
              </a:rPr>
              <a:t> </a:t>
            </a:r>
            <a:r>
              <a:rPr lang="en-US" altLang="zh-CN" sz="1300" dirty="0">
                <a:solidFill>
                  <a:schemeClr val="dk2"/>
                </a:solidFill>
                <a:latin typeface="+mj-lt"/>
              </a:rPr>
              <a:t>Visualization</a:t>
            </a:r>
            <a:endParaRPr lang="en-US" sz="1300" dirty="0">
              <a:solidFill>
                <a:schemeClr val="dk2"/>
              </a:solidFill>
              <a:latin typeface="+mj-lt"/>
            </a:endParaRPr>
          </a:p>
          <a:p>
            <a:pPr marL="85725" indent="0" algn="ctr">
              <a:lnSpc>
                <a:spcPct val="115000"/>
              </a:lnSpc>
              <a:spcBef>
                <a:spcPts val="0"/>
              </a:spcBef>
              <a:buClr>
                <a:schemeClr val="dk2"/>
              </a:buClr>
              <a:buSzPts val="1800"/>
              <a:buNone/>
            </a:pPr>
            <a:r>
              <a:rPr lang="en-US" sz="1300" dirty="0">
                <a:solidFill>
                  <a:schemeClr val="dk2"/>
                </a:solidFill>
                <a:latin typeface="+mj-lt"/>
              </a:rPr>
              <a:t>S</a:t>
            </a:r>
            <a:r>
              <a:rPr lang="en-US" altLang="zh-CN" sz="1300" dirty="0">
                <a:solidFill>
                  <a:schemeClr val="dk2"/>
                </a:solidFill>
                <a:latin typeface="+mj-lt"/>
              </a:rPr>
              <a:t>an</a:t>
            </a:r>
            <a:r>
              <a:rPr lang="en-US" sz="1300" dirty="0">
                <a:solidFill>
                  <a:schemeClr val="dk2"/>
                </a:solidFill>
                <a:latin typeface="+mj-lt"/>
              </a:rPr>
              <a:t>ky</a:t>
            </a:r>
            <a:r>
              <a:rPr lang="zh-CN" altLang="en-US" sz="1300" dirty="0">
                <a:solidFill>
                  <a:schemeClr val="dk2"/>
                </a:solidFill>
                <a:latin typeface="+mj-lt"/>
              </a:rPr>
              <a:t> </a:t>
            </a:r>
            <a:r>
              <a:rPr lang="en-US" altLang="zh-CN" sz="1300" dirty="0">
                <a:solidFill>
                  <a:schemeClr val="dk2"/>
                </a:solidFill>
                <a:latin typeface="+mj-lt"/>
              </a:rPr>
              <a:t>Diagram</a:t>
            </a:r>
            <a:endParaRPr lang="en-US" sz="1300" dirty="0">
              <a:solidFill>
                <a:schemeClr val="dk2"/>
              </a:solidFill>
              <a:latin typeface="+mj-lt"/>
            </a:endParaRPr>
          </a:p>
        </p:txBody>
      </p:sp>
      <p:sp>
        <p:nvSpPr>
          <p:cNvPr id="9" name="Text Placeholder 2">
            <a:extLst>
              <a:ext uri="{FF2B5EF4-FFF2-40B4-BE49-F238E27FC236}">
                <a16:creationId xmlns:a16="http://schemas.microsoft.com/office/drawing/2014/main" id="{A94B7CCD-1383-AF46-844B-C9A531EBFFC6}"/>
              </a:ext>
            </a:extLst>
          </p:cNvPr>
          <p:cNvSpPr txBox="1">
            <a:spLocks/>
          </p:cNvSpPr>
          <p:nvPr/>
        </p:nvSpPr>
        <p:spPr>
          <a:xfrm>
            <a:off x="202928" y="2417299"/>
            <a:ext cx="8657498" cy="1642373"/>
          </a:xfrm>
          <a:prstGeom prst="rect">
            <a:avLst/>
          </a:prstGeom>
          <a:ln>
            <a:solidFill>
              <a:schemeClr val="accent5"/>
            </a:solidFill>
            <a:prstDash val="sysDash"/>
          </a:ln>
        </p:spPr>
        <p:style>
          <a:lnRef idx="2">
            <a:schemeClr val="accent5"/>
          </a:lnRef>
          <a:fillRef idx="1">
            <a:schemeClr val="lt1"/>
          </a:fillRef>
          <a:effectRef idx="0">
            <a:schemeClr val="accent5"/>
          </a:effectRef>
          <a:fontRef idx="minor">
            <a:schemeClr val="dk1"/>
          </a:fontRef>
        </p:style>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mn-ea"/>
                <a:cs typeface="+mn-cs"/>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mn-lt"/>
                <a:ea typeface="+mn-ea"/>
                <a:cs typeface="+mn-cs"/>
                <a:sym typeface="Arial"/>
              </a:defRPr>
            </a:lvl9pPr>
          </a:lstStyle>
          <a:p>
            <a:pPr marL="85725" indent="0" algn="ctr">
              <a:buNone/>
            </a:pPr>
            <a:r>
              <a:rPr lang="en-US" altLang="zh-CN" sz="1400" b="1" u="sng" kern="1200" dirty="0">
                <a:latin typeface="+mj-lt"/>
              </a:rPr>
              <a:t>Waiting</a:t>
            </a:r>
            <a:r>
              <a:rPr lang="zh-CN" altLang="en-US" sz="1400" b="1" u="sng" kern="1200" dirty="0">
                <a:latin typeface="+mj-lt"/>
              </a:rPr>
              <a:t> </a:t>
            </a:r>
            <a:r>
              <a:rPr lang="en-US" altLang="zh-CN" sz="1400" b="1" u="sng" kern="1200" dirty="0">
                <a:latin typeface="+mj-lt"/>
              </a:rPr>
              <a:t>Time</a:t>
            </a:r>
            <a:r>
              <a:rPr lang="zh-CN" altLang="en-US" sz="1400" b="1" u="sng" kern="1200" dirty="0">
                <a:latin typeface="+mj-lt"/>
              </a:rPr>
              <a:t> </a:t>
            </a:r>
            <a:r>
              <a:rPr lang="en-US" altLang="zh-CN" sz="1400" b="1" u="sng" kern="1200" dirty="0">
                <a:latin typeface="+mj-lt"/>
              </a:rPr>
              <a:t>Model</a:t>
            </a:r>
          </a:p>
          <a:p>
            <a:pPr marL="85725" indent="0" algn="ctr">
              <a:buNone/>
            </a:pPr>
            <a:r>
              <a:rPr lang="en-US" altLang="zh-CN" sz="1200" kern="1200" dirty="0">
                <a:latin typeface="+mj-lt"/>
              </a:rPr>
              <a:t>Feature</a:t>
            </a:r>
            <a:r>
              <a:rPr lang="zh-CN" altLang="en-US" sz="1200" kern="1200" dirty="0">
                <a:latin typeface="+mj-lt"/>
              </a:rPr>
              <a:t> </a:t>
            </a:r>
            <a:r>
              <a:rPr lang="en-US" altLang="zh-CN" sz="1200" kern="1200" dirty="0">
                <a:latin typeface="+mj-lt"/>
              </a:rPr>
              <a:t>Engineering</a:t>
            </a:r>
          </a:p>
          <a:p>
            <a:pPr marL="85725" indent="0" algn="ctr">
              <a:buNone/>
            </a:pPr>
            <a:r>
              <a:rPr lang="en-US" altLang="zh-CN" sz="1200" kern="1200" dirty="0">
                <a:latin typeface="+mj-lt"/>
              </a:rPr>
              <a:t>Model</a:t>
            </a:r>
            <a:r>
              <a:rPr lang="zh-CN" altLang="en-US" sz="1200" kern="1200" dirty="0">
                <a:latin typeface="+mj-lt"/>
              </a:rPr>
              <a:t> </a:t>
            </a:r>
            <a:r>
              <a:rPr lang="en-US" altLang="zh-CN" sz="1200" kern="1200" dirty="0">
                <a:latin typeface="+mj-lt"/>
              </a:rPr>
              <a:t>Building:</a:t>
            </a:r>
          </a:p>
          <a:p>
            <a:pPr marL="85725" indent="0" algn="ctr">
              <a:buNone/>
            </a:pPr>
            <a:endParaRPr lang="en-US" altLang="zh-CN" sz="1200" kern="1200" dirty="0">
              <a:latin typeface="+mj-lt"/>
            </a:endParaRPr>
          </a:p>
          <a:p>
            <a:pPr marL="85725" indent="0" algn="ctr">
              <a:buNone/>
            </a:pPr>
            <a:endParaRPr lang="en-US" altLang="zh-CN" sz="1200" kern="1200" dirty="0">
              <a:latin typeface="+mj-lt"/>
            </a:endParaRPr>
          </a:p>
          <a:p>
            <a:pPr marL="85725" indent="0" algn="ctr">
              <a:buNone/>
            </a:pPr>
            <a:endParaRPr lang="en-US" altLang="zh-CN" sz="1200" kern="1200" dirty="0">
              <a:latin typeface="+mj-lt"/>
            </a:endParaRPr>
          </a:p>
          <a:p>
            <a:pPr marL="85725" indent="0" algn="ctr">
              <a:buNone/>
            </a:pPr>
            <a:r>
              <a:rPr lang="en-US" altLang="zh-CN" sz="1200" kern="1200" dirty="0">
                <a:latin typeface="+mj-lt"/>
              </a:rPr>
              <a:t>Model</a:t>
            </a:r>
            <a:r>
              <a:rPr lang="zh-CN" altLang="en-US" sz="1200" kern="1200" dirty="0">
                <a:latin typeface="+mj-lt"/>
              </a:rPr>
              <a:t> </a:t>
            </a:r>
            <a:r>
              <a:rPr lang="en-US" altLang="zh-CN" sz="1200" kern="1200" dirty="0">
                <a:latin typeface="+mj-lt"/>
              </a:rPr>
              <a:t>Selection</a:t>
            </a:r>
          </a:p>
          <a:p>
            <a:pPr marL="85725" indent="0" algn="ctr">
              <a:buNone/>
            </a:pPr>
            <a:endParaRPr lang="en-US" altLang="zh-CN" sz="1200" kern="1200" dirty="0">
              <a:latin typeface="+mj-lt"/>
            </a:endParaRPr>
          </a:p>
          <a:p>
            <a:pPr marL="257175" indent="-171450" algn="ctr"/>
            <a:endParaRPr lang="en-US" altLang="zh-CN" sz="800" kern="1200" dirty="0">
              <a:latin typeface="+mj-lt"/>
            </a:endParaRPr>
          </a:p>
        </p:txBody>
      </p:sp>
      <p:sp>
        <p:nvSpPr>
          <p:cNvPr id="10" name="Text Placeholder 2">
            <a:extLst>
              <a:ext uri="{FF2B5EF4-FFF2-40B4-BE49-F238E27FC236}">
                <a16:creationId xmlns:a16="http://schemas.microsoft.com/office/drawing/2014/main" id="{0CF91E77-E622-984F-AE74-F0B9F20032D4}"/>
              </a:ext>
            </a:extLst>
          </p:cNvPr>
          <p:cNvSpPr txBox="1">
            <a:spLocks/>
          </p:cNvSpPr>
          <p:nvPr/>
        </p:nvSpPr>
        <p:spPr>
          <a:xfrm>
            <a:off x="216328" y="619984"/>
            <a:ext cx="8657498" cy="879208"/>
          </a:xfrm>
          <a:prstGeom prst="rect">
            <a:avLst/>
          </a:prstGeom>
          <a:ln>
            <a:solidFill>
              <a:schemeClr val="accent5">
                <a:lumMod val="50000"/>
              </a:schemeClr>
            </a:solidFill>
            <a:prstDash val="sysDash"/>
          </a:ln>
        </p:spPr>
        <p:style>
          <a:lnRef idx="2">
            <a:schemeClr val="accent5"/>
          </a:lnRef>
          <a:fillRef idx="1">
            <a:schemeClr val="lt1"/>
          </a:fillRef>
          <a:effectRef idx="0">
            <a:schemeClr val="accent5"/>
          </a:effectRef>
          <a:fontRef idx="minor">
            <a:schemeClr val="dk1"/>
          </a:fontRef>
        </p:style>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mn-ea"/>
                <a:cs typeface="+mn-cs"/>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mn-lt"/>
                <a:ea typeface="+mn-ea"/>
                <a:cs typeface="+mn-cs"/>
                <a:sym typeface="Arial"/>
              </a:defRPr>
            </a:lvl9pPr>
          </a:lstStyle>
          <a:p>
            <a:pPr marL="85725" indent="0" algn="ctr">
              <a:buNone/>
            </a:pPr>
            <a:r>
              <a:rPr lang="en-US" altLang="zh-CN" sz="1400" b="1" u="sng" dirty="0">
                <a:latin typeface="+mj-lt"/>
              </a:rPr>
              <a:t>Data</a:t>
            </a:r>
            <a:r>
              <a:rPr lang="zh-CN" altLang="en-US" sz="1400" b="1" u="sng" dirty="0">
                <a:latin typeface="+mj-lt"/>
              </a:rPr>
              <a:t> </a:t>
            </a:r>
            <a:r>
              <a:rPr lang="en-US" altLang="zh-CN" sz="1400" b="1" u="sng" dirty="0">
                <a:latin typeface="+mj-lt"/>
              </a:rPr>
              <a:t>Cleaning</a:t>
            </a:r>
            <a:r>
              <a:rPr lang="zh-CN" altLang="en-US" sz="1400" b="1" u="sng" dirty="0">
                <a:latin typeface="+mj-lt"/>
              </a:rPr>
              <a:t> </a:t>
            </a:r>
            <a:r>
              <a:rPr lang="en-US" altLang="zh-CN" sz="1400" b="1" u="sng" dirty="0">
                <a:latin typeface="+mj-lt"/>
              </a:rPr>
              <a:t>&amp;</a:t>
            </a:r>
            <a:r>
              <a:rPr lang="zh-CN" altLang="en-US" sz="1400" b="1" u="sng" dirty="0">
                <a:latin typeface="+mj-lt"/>
              </a:rPr>
              <a:t> </a:t>
            </a:r>
            <a:r>
              <a:rPr lang="en-US" altLang="zh-CN" sz="1400" b="1" u="sng" dirty="0">
                <a:latin typeface="+mj-lt"/>
              </a:rPr>
              <a:t>Handling</a:t>
            </a:r>
            <a:endParaRPr lang="en-US" sz="1400" b="1" u="sng" dirty="0">
              <a:latin typeface="+mj-lt"/>
            </a:endParaRPr>
          </a:p>
          <a:p>
            <a:pPr marL="85725" indent="0" algn="ctr">
              <a:spcBef>
                <a:spcPts val="450"/>
              </a:spcBef>
              <a:buNone/>
            </a:pPr>
            <a:r>
              <a:rPr lang="en-US" altLang="zh-CN" sz="1200" dirty="0"/>
              <a:t>Dealing</a:t>
            </a:r>
            <a:r>
              <a:rPr lang="zh-CN" altLang="en-US" sz="1200" dirty="0"/>
              <a:t> </a:t>
            </a:r>
            <a:r>
              <a:rPr lang="en-US" altLang="zh-CN" sz="1200" dirty="0"/>
              <a:t>with</a:t>
            </a:r>
            <a:r>
              <a:rPr lang="zh-CN" altLang="en-US" sz="1200" dirty="0"/>
              <a:t> </a:t>
            </a:r>
            <a:r>
              <a:rPr lang="en-US" altLang="zh-CN" sz="1200" dirty="0"/>
              <a:t>Missing</a:t>
            </a:r>
            <a:r>
              <a:rPr lang="zh-CN" altLang="en-US" sz="1200" dirty="0"/>
              <a:t> </a:t>
            </a:r>
            <a:r>
              <a:rPr lang="en-US" altLang="zh-CN" sz="1200" dirty="0"/>
              <a:t>Values</a:t>
            </a:r>
            <a:endParaRPr lang="en-US" sz="1200" dirty="0"/>
          </a:p>
          <a:p>
            <a:pPr marL="85725" indent="0" algn="ctr">
              <a:buNone/>
            </a:pPr>
            <a:r>
              <a:rPr lang="en-US" altLang="zh-CN" sz="1200" dirty="0"/>
              <a:t>Calculating</a:t>
            </a:r>
            <a:r>
              <a:rPr lang="zh-CN" altLang="en-US" sz="1200" dirty="0"/>
              <a:t> </a:t>
            </a:r>
            <a:r>
              <a:rPr lang="en-US" altLang="zh-CN" sz="1200" dirty="0"/>
              <a:t>Waiting</a:t>
            </a:r>
            <a:r>
              <a:rPr lang="zh-CN" altLang="en-US" sz="1200" dirty="0"/>
              <a:t> </a:t>
            </a:r>
            <a:r>
              <a:rPr lang="en-US" altLang="zh-CN" sz="1200" dirty="0"/>
              <a:t>Time</a:t>
            </a:r>
          </a:p>
        </p:txBody>
      </p:sp>
      <p:grpSp>
        <p:nvGrpSpPr>
          <p:cNvPr id="11" name="Group 10">
            <a:extLst>
              <a:ext uri="{FF2B5EF4-FFF2-40B4-BE49-F238E27FC236}">
                <a16:creationId xmlns:a16="http://schemas.microsoft.com/office/drawing/2014/main" id="{4433BF4B-303C-A748-BA9F-0A6B453D0BEA}"/>
              </a:ext>
            </a:extLst>
          </p:cNvPr>
          <p:cNvGrpSpPr/>
          <p:nvPr/>
        </p:nvGrpSpPr>
        <p:grpSpPr>
          <a:xfrm>
            <a:off x="1" y="27106"/>
            <a:ext cx="9143999" cy="466992"/>
            <a:chOff x="0" y="2"/>
            <a:chExt cx="9143999" cy="466992"/>
          </a:xfrm>
        </p:grpSpPr>
        <p:sp>
          <p:nvSpPr>
            <p:cNvPr id="12" name="矩形 1">
              <a:extLst>
                <a:ext uri="{FF2B5EF4-FFF2-40B4-BE49-F238E27FC236}">
                  <a16:creationId xmlns:a16="http://schemas.microsoft.com/office/drawing/2014/main" id="{BEC2B21C-6B77-4B41-BD0F-3D8E7F531BD9}"/>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文本框 12">
              <a:extLst>
                <a:ext uri="{FF2B5EF4-FFF2-40B4-BE49-F238E27FC236}">
                  <a16:creationId xmlns:a16="http://schemas.microsoft.com/office/drawing/2014/main" id="{8E214F3F-7162-7844-83E9-DEDB9724684F}"/>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Content</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14" name="Picture 13" descr="A picture containing drawing&#10;&#10;Description automatically generated">
            <a:extLst>
              <a:ext uri="{FF2B5EF4-FFF2-40B4-BE49-F238E27FC236}">
                <a16:creationId xmlns:a16="http://schemas.microsoft.com/office/drawing/2014/main" id="{14427A35-0EA7-334A-8EAC-658678975A46}"/>
              </a:ext>
            </a:extLst>
          </p:cNvPr>
          <p:cNvPicPr>
            <a:picLocks noChangeAspect="1"/>
          </p:cNvPicPr>
          <p:nvPr/>
        </p:nvPicPr>
        <p:blipFill>
          <a:blip r:embed="rId3"/>
          <a:stretch>
            <a:fillRect/>
          </a:stretch>
        </p:blipFill>
        <p:spPr>
          <a:xfrm>
            <a:off x="-1" y="-1"/>
            <a:ext cx="1030821" cy="593917"/>
          </a:xfrm>
          <a:prstGeom prst="rect">
            <a:avLst/>
          </a:prstGeom>
        </p:spPr>
      </p:pic>
      <p:sp>
        <p:nvSpPr>
          <p:cNvPr id="15" name="Text Placeholder 2">
            <a:extLst>
              <a:ext uri="{FF2B5EF4-FFF2-40B4-BE49-F238E27FC236}">
                <a16:creationId xmlns:a16="http://schemas.microsoft.com/office/drawing/2014/main" id="{24125A4B-8639-984B-A460-81B1F5FAC19F}"/>
              </a:ext>
            </a:extLst>
          </p:cNvPr>
          <p:cNvSpPr txBox="1">
            <a:spLocks/>
          </p:cNvSpPr>
          <p:nvPr/>
        </p:nvSpPr>
        <p:spPr>
          <a:xfrm>
            <a:off x="202928" y="4170177"/>
            <a:ext cx="8657498" cy="511551"/>
          </a:xfrm>
          <a:prstGeom prst="rect">
            <a:avLst/>
          </a:prstGeom>
          <a:ln>
            <a:solidFill>
              <a:schemeClr val="accent5">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mn-ea"/>
                <a:cs typeface="+mn-cs"/>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mn-lt"/>
                <a:ea typeface="+mn-ea"/>
                <a:cs typeface="+mn-cs"/>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mn-lt"/>
                <a:ea typeface="+mn-ea"/>
                <a:cs typeface="+mn-cs"/>
                <a:sym typeface="Arial"/>
              </a:defRPr>
            </a:lvl9pPr>
          </a:lstStyle>
          <a:p>
            <a:pPr marL="85725" indent="0" algn="ctr">
              <a:buNone/>
            </a:pPr>
            <a:r>
              <a:rPr lang="en-US" altLang="zh-CN" sz="1400" u="sng" kern="1200" dirty="0">
                <a:latin typeface="+mj-lt"/>
              </a:rPr>
              <a:t>Conclusion</a:t>
            </a:r>
          </a:p>
        </p:txBody>
      </p:sp>
      <p:sp>
        <p:nvSpPr>
          <p:cNvPr id="16" name="TextBox 15">
            <a:extLst>
              <a:ext uri="{FF2B5EF4-FFF2-40B4-BE49-F238E27FC236}">
                <a16:creationId xmlns:a16="http://schemas.microsoft.com/office/drawing/2014/main" id="{C1C26F03-53D8-9F44-86E3-96B2D1AC62F5}"/>
              </a:ext>
            </a:extLst>
          </p:cNvPr>
          <p:cNvSpPr txBox="1"/>
          <p:nvPr/>
        </p:nvSpPr>
        <p:spPr>
          <a:xfrm>
            <a:off x="2935995" y="3158290"/>
            <a:ext cx="3272009" cy="1207254"/>
          </a:xfrm>
          <a:prstGeom prst="rect">
            <a:avLst/>
          </a:prstGeom>
          <a:noFill/>
        </p:spPr>
        <p:txBody>
          <a:bodyPr wrap="square" numCol="2" rtlCol="0">
            <a:spAutoFit/>
          </a:bodyPr>
          <a:lstStyle>
            <a:defPPr marR="0" lvl="0" algn="l" rtl="0">
              <a:lnSpc>
                <a:spcPct val="100000"/>
              </a:lnSpc>
              <a:spcBef>
                <a:spcPts val="0"/>
              </a:spcBef>
              <a:spcAft>
                <a:spcPts val="0"/>
              </a:spcAft>
            </a:defPPr>
            <a:lvl1pPr marL="257175" indent="-171450">
              <a:lnSpc>
                <a:spcPct val="115000"/>
              </a:lnSpc>
              <a:buClr>
                <a:schemeClr val="dk2"/>
              </a:buClr>
              <a:buSzPts val="1800"/>
              <a:buChar char="●"/>
              <a:defRPr sz="1050" kern="1200">
                <a:solidFill>
                  <a:schemeClr val="dk2"/>
                </a:solidFill>
                <a:latin typeface="+mj-lt"/>
                <a:ea typeface="+mn-ea"/>
                <a:cs typeface="+mn-cs"/>
              </a:defRPr>
            </a:lvl1pPr>
          </a:lstStyle>
          <a:p>
            <a:r>
              <a:rPr lang="en-US" altLang="zh-CN" dirty="0"/>
              <a:t>Random</a:t>
            </a:r>
            <a:r>
              <a:rPr lang="zh-CN" altLang="en-US" dirty="0"/>
              <a:t> </a:t>
            </a:r>
            <a:r>
              <a:rPr lang="en-US" altLang="zh-CN" dirty="0"/>
              <a:t>Forest</a:t>
            </a:r>
          </a:p>
          <a:p>
            <a:r>
              <a:rPr lang="en-US" altLang="zh-CN" dirty="0"/>
              <a:t>Neural</a:t>
            </a:r>
            <a:r>
              <a:rPr lang="zh-CN" altLang="en-US" dirty="0"/>
              <a:t> </a:t>
            </a:r>
            <a:r>
              <a:rPr lang="en-US" altLang="zh-CN" dirty="0"/>
              <a:t>Network</a:t>
            </a:r>
          </a:p>
          <a:p>
            <a:r>
              <a:rPr lang="en-US" altLang="zh-CN" dirty="0"/>
              <a:t>Linear</a:t>
            </a:r>
            <a:r>
              <a:rPr lang="zh-CN" altLang="en-US" dirty="0"/>
              <a:t> </a:t>
            </a:r>
            <a:r>
              <a:rPr lang="en-US" altLang="zh-CN" dirty="0"/>
              <a:t>Regression</a:t>
            </a:r>
          </a:p>
          <a:p>
            <a:endParaRPr lang="en-US" altLang="zh-CN" dirty="0"/>
          </a:p>
          <a:p>
            <a:endParaRPr lang="en-US" altLang="zh-CN" dirty="0"/>
          </a:p>
          <a:p>
            <a:endParaRPr lang="en-US" altLang="zh-CN" dirty="0"/>
          </a:p>
          <a:p>
            <a:r>
              <a:rPr lang="en-US" dirty="0"/>
              <a:t>Bayesian Ridge</a:t>
            </a:r>
          </a:p>
          <a:p>
            <a:r>
              <a:rPr lang="en-US" altLang="zh-CN" dirty="0"/>
              <a:t>Light</a:t>
            </a:r>
            <a:r>
              <a:rPr lang="zh-CN" altLang="en-US" dirty="0"/>
              <a:t> </a:t>
            </a:r>
            <a:r>
              <a:rPr lang="en-US" altLang="zh-CN" dirty="0"/>
              <a:t>GBM</a:t>
            </a:r>
          </a:p>
          <a:p>
            <a:r>
              <a:rPr lang="en-US" altLang="zh-CN" dirty="0"/>
              <a:t>K</a:t>
            </a:r>
            <a:r>
              <a:rPr lang="zh-CN" altLang="en-US" dirty="0"/>
              <a:t> </a:t>
            </a:r>
            <a:r>
              <a:rPr lang="en-US" altLang="zh-CN" dirty="0"/>
              <a:t>Nearest</a:t>
            </a:r>
            <a:r>
              <a:rPr lang="zh-CN" altLang="en-US" dirty="0"/>
              <a:t> </a:t>
            </a:r>
            <a:r>
              <a:rPr lang="en-US" altLang="zh-CN" dirty="0"/>
              <a:t>Neighbor</a:t>
            </a:r>
            <a:endParaRPr lang="en-US" dirty="0"/>
          </a:p>
          <a:p>
            <a:endParaRPr lang="en-US" altLang="zh-CN" dirty="0"/>
          </a:p>
          <a:p>
            <a:endParaRPr lang="en-US" dirty="0"/>
          </a:p>
        </p:txBody>
      </p:sp>
    </p:spTree>
    <p:extLst>
      <p:ext uri="{BB962C8B-B14F-4D97-AF65-F5344CB8AC3E}">
        <p14:creationId xmlns:p14="http://schemas.microsoft.com/office/powerpoint/2010/main" val="75048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1E8DAFC0-E4E1-CD40-92A1-473F12287395}"/>
              </a:ext>
            </a:extLst>
          </p:cNvPr>
          <p:cNvSpPr>
            <a:spLocks noGrp="1"/>
          </p:cNvSpPr>
          <p:nvPr>
            <p:ph type="title"/>
          </p:nvPr>
        </p:nvSpPr>
        <p:spPr>
          <a:xfrm>
            <a:off x="60497" y="651272"/>
            <a:ext cx="8178800" cy="851803"/>
          </a:xfrm>
        </p:spPr>
        <p:txBody>
          <a:bodyPr>
            <a:normAutofit/>
          </a:bodyPr>
          <a:lstStyle/>
          <a:p>
            <a:r>
              <a:rPr lang="en-US" sz="2700" dirty="0"/>
              <a:t>Bayesian Ridge Regression</a:t>
            </a:r>
          </a:p>
        </p:txBody>
      </p:sp>
      <p:graphicFrame>
        <p:nvGraphicFramePr>
          <p:cNvPr id="74" name="Table 73">
            <a:extLst>
              <a:ext uri="{FF2B5EF4-FFF2-40B4-BE49-F238E27FC236}">
                <a16:creationId xmlns:a16="http://schemas.microsoft.com/office/drawing/2014/main" id="{24F506A0-0071-C242-BCBB-2716F10C4248}"/>
              </a:ext>
            </a:extLst>
          </p:cNvPr>
          <p:cNvGraphicFramePr>
            <a:graphicFrameLocks noGrp="1"/>
          </p:cNvGraphicFramePr>
          <p:nvPr>
            <p:extLst>
              <p:ext uri="{D42A27DB-BD31-4B8C-83A1-F6EECF244321}">
                <p14:modId xmlns:p14="http://schemas.microsoft.com/office/powerpoint/2010/main" val="1232177796"/>
              </p:ext>
            </p:extLst>
          </p:nvPr>
        </p:nvGraphicFramePr>
        <p:xfrm>
          <a:off x="1524001" y="4389387"/>
          <a:ext cx="6096000" cy="556260"/>
        </p:xfrm>
        <a:graphic>
          <a:graphicData uri="http://schemas.openxmlformats.org/drawingml/2006/table">
            <a:tbl>
              <a:tblPr firstRow="1" bandRow="1">
                <a:tableStyleId>{5A111915-BE36-4E01-A7E5-04B1672EAD32}</a:tableStyleId>
              </a:tblPr>
              <a:tblGrid>
                <a:gridCol w="2032000">
                  <a:extLst>
                    <a:ext uri="{9D8B030D-6E8A-4147-A177-3AD203B41FA5}">
                      <a16:colId xmlns:a16="http://schemas.microsoft.com/office/drawing/2014/main" val="309817287"/>
                    </a:ext>
                  </a:extLst>
                </a:gridCol>
                <a:gridCol w="2032000">
                  <a:extLst>
                    <a:ext uri="{9D8B030D-6E8A-4147-A177-3AD203B41FA5}">
                      <a16:colId xmlns:a16="http://schemas.microsoft.com/office/drawing/2014/main" val="2102720203"/>
                    </a:ext>
                  </a:extLst>
                </a:gridCol>
                <a:gridCol w="2032000">
                  <a:extLst>
                    <a:ext uri="{9D8B030D-6E8A-4147-A177-3AD203B41FA5}">
                      <a16:colId xmlns:a16="http://schemas.microsoft.com/office/drawing/2014/main" val="4118105225"/>
                    </a:ext>
                  </a:extLst>
                </a:gridCol>
              </a:tblGrid>
              <a:tr h="278130">
                <a:tc>
                  <a:txBody>
                    <a:bodyPr/>
                    <a:lstStyle/>
                    <a:p>
                      <a:r>
                        <a:rPr lang="en-US" sz="1100" dirty="0"/>
                        <a:t>MAE</a:t>
                      </a:r>
                    </a:p>
                  </a:txBody>
                  <a:tcPr marL="68580" marR="68580" marT="34290" marB="34290"/>
                </a:tc>
                <a:tc>
                  <a:txBody>
                    <a:bodyPr/>
                    <a:lstStyle/>
                    <a:p>
                      <a:r>
                        <a:rPr lang="en-US" sz="1100" dirty="0"/>
                        <a:t>R2</a:t>
                      </a:r>
                    </a:p>
                  </a:txBody>
                  <a:tcPr marL="68580" marR="68580" marT="34290" marB="34290"/>
                </a:tc>
                <a:tc>
                  <a:txBody>
                    <a:bodyPr/>
                    <a:lstStyle/>
                    <a:p>
                      <a:r>
                        <a:rPr lang="en-US" sz="1100" dirty="0"/>
                        <a:t>RMSE</a:t>
                      </a:r>
                    </a:p>
                  </a:txBody>
                  <a:tcPr marL="68580" marR="68580" marT="34290" marB="34290"/>
                </a:tc>
                <a:extLst>
                  <a:ext uri="{0D108BD9-81ED-4DB2-BD59-A6C34878D82A}">
                    <a16:rowId xmlns:a16="http://schemas.microsoft.com/office/drawing/2014/main" val="3774636252"/>
                  </a:ext>
                </a:extLst>
              </a:tr>
              <a:tr h="278130">
                <a:tc>
                  <a:txBody>
                    <a:bodyPr/>
                    <a:lstStyle/>
                    <a:p>
                      <a:r>
                        <a:rPr lang="en-US" altLang="zh-CN" sz="1100" dirty="0"/>
                        <a:t>3846.62</a:t>
                      </a:r>
                      <a:endParaRPr lang="en-US" sz="1100" dirty="0"/>
                    </a:p>
                  </a:txBody>
                  <a:tcPr marL="68580" marR="68580" marT="34290" marB="34290"/>
                </a:tc>
                <a:tc>
                  <a:txBody>
                    <a:bodyPr/>
                    <a:lstStyle/>
                    <a:p>
                      <a:r>
                        <a:rPr lang="en-US" altLang="zh-CN" sz="1100" dirty="0"/>
                        <a:t>0.9889</a:t>
                      </a:r>
                      <a:endParaRPr lang="en-US" sz="1100" dirty="0"/>
                    </a:p>
                  </a:txBody>
                  <a:tcPr marL="68580" marR="68580" marT="34290" marB="34290"/>
                </a:tc>
                <a:tc>
                  <a:txBody>
                    <a:bodyPr/>
                    <a:lstStyle/>
                    <a:p>
                      <a:r>
                        <a:rPr lang="en-US" sz="1100" dirty="0"/>
                        <a:t>14859.94</a:t>
                      </a:r>
                    </a:p>
                  </a:txBody>
                  <a:tcPr marL="68580" marR="68580" marT="34290" marB="34290"/>
                </a:tc>
                <a:extLst>
                  <a:ext uri="{0D108BD9-81ED-4DB2-BD59-A6C34878D82A}">
                    <a16:rowId xmlns:a16="http://schemas.microsoft.com/office/drawing/2014/main" val="2903079803"/>
                  </a:ext>
                </a:extLst>
              </a:tr>
            </a:tbl>
          </a:graphicData>
        </a:graphic>
      </p:graphicFrame>
      <p:pic>
        <p:nvPicPr>
          <p:cNvPr id="34" name="Picture 33" descr="A picture containing drawing&#10;&#10;Description automatically generated">
            <a:extLst>
              <a:ext uri="{FF2B5EF4-FFF2-40B4-BE49-F238E27FC236}">
                <a16:creationId xmlns:a16="http://schemas.microsoft.com/office/drawing/2014/main" id="{9B15BA8A-C743-B94B-9208-8DDF8DE3D92C}"/>
              </a:ext>
            </a:extLst>
          </p:cNvPr>
          <p:cNvPicPr>
            <a:picLocks noChangeAspect="1"/>
          </p:cNvPicPr>
          <p:nvPr/>
        </p:nvPicPr>
        <p:blipFill>
          <a:blip r:embed="rId2"/>
          <a:stretch>
            <a:fillRect/>
          </a:stretch>
        </p:blipFill>
        <p:spPr>
          <a:xfrm>
            <a:off x="-1" y="-1"/>
            <a:ext cx="1030821" cy="593917"/>
          </a:xfrm>
          <a:prstGeom prst="rect">
            <a:avLst/>
          </a:prstGeom>
        </p:spPr>
      </p:pic>
      <p:grpSp>
        <p:nvGrpSpPr>
          <p:cNvPr id="35" name="Group 34">
            <a:extLst>
              <a:ext uri="{FF2B5EF4-FFF2-40B4-BE49-F238E27FC236}">
                <a16:creationId xmlns:a16="http://schemas.microsoft.com/office/drawing/2014/main" id="{3FF99D29-F6F3-C84C-B487-2DEE325942D1}"/>
              </a:ext>
            </a:extLst>
          </p:cNvPr>
          <p:cNvGrpSpPr/>
          <p:nvPr/>
        </p:nvGrpSpPr>
        <p:grpSpPr>
          <a:xfrm>
            <a:off x="1030821" y="21205"/>
            <a:ext cx="8113180" cy="466992"/>
            <a:chOff x="0" y="2"/>
            <a:chExt cx="9143999" cy="466992"/>
          </a:xfrm>
        </p:grpSpPr>
        <p:sp>
          <p:nvSpPr>
            <p:cNvPr id="36" name="矩形 1">
              <a:extLst>
                <a:ext uri="{FF2B5EF4-FFF2-40B4-BE49-F238E27FC236}">
                  <a16:creationId xmlns:a16="http://schemas.microsoft.com/office/drawing/2014/main" id="{41D20238-CCE6-9C4A-BC37-0DF9C67CFA88}"/>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7" name="文本框 12">
              <a:extLst>
                <a:ext uri="{FF2B5EF4-FFF2-40B4-BE49-F238E27FC236}">
                  <a16:creationId xmlns:a16="http://schemas.microsoft.com/office/drawing/2014/main" id="{A449EB30-3518-3C4F-9B64-304E83BACA21}"/>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2" name="Rectangle 2">
            <a:extLst>
              <a:ext uri="{FF2B5EF4-FFF2-40B4-BE49-F238E27FC236}">
                <a16:creationId xmlns:a16="http://schemas.microsoft.com/office/drawing/2014/main" id="{2DFA5939-DF35-DE4E-BFC2-A106A905442C}"/>
              </a:ext>
            </a:extLst>
          </p:cNvPr>
          <p:cNvSpPr>
            <a:spLocks noChangeArrowheads="1"/>
          </p:cNvSpPr>
          <p:nvPr/>
        </p:nvSpPr>
        <p:spPr bwMode="auto">
          <a:xfrm flipV="1">
            <a:off x="2812774" y="1402990"/>
            <a:ext cx="77525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6" descr="Bradley Love on Twitter: &quot;Heuristics work not because they are ...">
            <a:extLst>
              <a:ext uri="{FF2B5EF4-FFF2-40B4-BE49-F238E27FC236}">
                <a16:creationId xmlns:a16="http://schemas.microsoft.com/office/drawing/2014/main" id="{D66FC551-A4B9-5544-9E71-E9EF4F76A5D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044364" y="1332942"/>
            <a:ext cx="5039139" cy="2390361"/>
          </a:xfrm>
          <a:prstGeom prst="rect">
            <a:avLst/>
          </a:prstGeom>
          <a:noFill/>
          <a:extLst>
            <a:ext uri="{909E8E84-426E-40DD-AFC4-6F175D3DCCD1}">
              <a14:hiddenFill xmlns:a14="http://schemas.microsoft.com/office/drawing/2010/main">
                <a:solidFill>
                  <a:srgbClr val="FFFFFF"/>
                </a:solidFill>
              </a14:hiddenFill>
            </a:ext>
          </a:extLst>
        </p:spPr>
      </p:pic>
      <p:sp>
        <p:nvSpPr>
          <p:cNvPr id="16" name="Donut 15">
            <a:extLst>
              <a:ext uri="{FF2B5EF4-FFF2-40B4-BE49-F238E27FC236}">
                <a16:creationId xmlns:a16="http://schemas.microsoft.com/office/drawing/2014/main" id="{BA730B63-428C-A443-9C5B-0A7B1053BA07}"/>
              </a:ext>
            </a:extLst>
          </p:cNvPr>
          <p:cNvSpPr/>
          <p:nvPr/>
        </p:nvSpPr>
        <p:spPr>
          <a:xfrm>
            <a:off x="4194313" y="2114793"/>
            <a:ext cx="2494722" cy="737613"/>
          </a:xfrm>
          <a:prstGeom prst="donut">
            <a:avLst/>
          </a:prstGeom>
          <a:ln w="3175">
            <a:solidFill>
              <a:schemeClr val="accent1"/>
            </a:solidFill>
            <a:prstDash val="solid"/>
            <a:extLst>
              <a:ext uri="{C807C97D-BFC1-408E-A445-0C87EB9F89A2}">
                <ask:lineSketchStyleProps xmlns:ask="http://schemas.microsoft.com/office/drawing/2018/sketchyshapes" sd="1219033472">
                  <a:custGeom>
                    <a:avLst/>
                    <a:gdLst>
                      <a:gd name="connsiteX0" fmla="*/ 0 w 2494722"/>
                      <a:gd name="connsiteY0" fmla="*/ 368807 h 737613"/>
                      <a:gd name="connsiteX1" fmla="*/ 1247361 w 2494722"/>
                      <a:gd name="connsiteY1" fmla="*/ 0 h 737613"/>
                      <a:gd name="connsiteX2" fmla="*/ 2494722 w 2494722"/>
                      <a:gd name="connsiteY2" fmla="*/ 368807 h 737613"/>
                      <a:gd name="connsiteX3" fmla="*/ 1247361 w 2494722"/>
                      <a:gd name="connsiteY3" fmla="*/ 737614 h 737613"/>
                      <a:gd name="connsiteX4" fmla="*/ 0 w 2494722"/>
                      <a:gd name="connsiteY4" fmla="*/ 368807 h 737613"/>
                      <a:gd name="connsiteX5" fmla="*/ 184403 w 2494722"/>
                      <a:gd name="connsiteY5" fmla="*/ 368807 h 737613"/>
                      <a:gd name="connsiteX6" fmla="*/ 1247361 w 2494722"/>
                      <a:gd name="connsiteY6" fmla="*/ 553210 h 737613"/>
                      <a:gd name="connsiteX7" fmla="*/ 2310319 w 2494722"/>
                      <a:gd name="connsiteY7" fmla="*/ 368807 h 737613"/>
                      <a:gd name="connsiteX8" fmla="*/ 1247361 w 2494722"/>
                      <a:gd name="connsiteY8" fmla="*/ 184404 h 737613"/>
                      <a:gd name="connsiteX9" fmla="*/ 184403 w 2494722"/>
                      <a:gd name="connsiteY9" fmla="*/ 368807 h 7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722" h="737613" fill="none" extrusionOk="0">
                        <a:moveTo>
                          <a:pt x="0" y="368807"/>
                        </a:moveTo>
                        <a:cubicBezTo>
                          <a:pt x="-72734" y="153357"/>
                          <a:pt x="595412" y="30217"/>
                          <a:pt x="1247361" y="0"/>
                        </a:cubicBezTo>
                        <a:cubicBezTo>
                          <a:pt x="1950646" y="21417"/>
                          <a:pt x="2497383" y="192685"/>
                          <a:pt x="2494722" y="368807"/>
                        </a:cubicBezTo>
                        <a:cubicBezTo>
                          <a:pt x="2560174" y="673312"/>
                          <a:pt x="1945645" y="749111"/>
                          <a:pt x="1247361" y="737614"/>
                        </a:cubicBezTo>
                        <a:cubicBezTo>
                          <a:pt x="582038" y="716972"/>
                          <a:pt x="9027" y="530031"/>
                          <a:pt x="0" y="368807"/>
                        </a:cubicBezTo>
                        <a:close/>
                        <a:moveTo>
                          <a:pt x="184403" y="368807"/>
                        </a:moveTo>
                        <a:cubicBezTo>
                          <a:pt x="110787" y="482739"/>
                          <a:pt x="551308" y="478003"/>
                          <a:pt x="1247361" y="553210"/>
                        </a:cubicBezTo>
                        <a:cubicBezTo>
                          <a:pt x="1823723" y="552451"/>
                          <a:pt x="2300871" y="451391"/>
                          <a:pt x="2310319" y="368807"/>
                        </a:cubicBezTo>
                        <a:cubicBezTo>
                          <a:pt x="2318885" y="151091"/>
                          <a:pt x="1807497" y="200122"/>
                          <a:pt x="1247361" y="184404"/>
                        </a:cubicBezTo>
                        <a:cubicBezTo>
                          <a:pt x="648211" y="206030"/>
                          <a:pt x="196426" y="275898"/>
                          <a:pt x="184403" y="368807"/>
                        </a:cubicBezTo>
                        <a:close/>
                      </a:path>
                      <a:path w="2494722" h="737613" stroke="0" extrusionOk="0">
                        <a:moveTo>
                          <a:pt x="0" y="368807"/>
                        </a:moveTo>
                        <a:cubicBezTo>
                          <a:pt x="-67110" y="123726"/>
                          <a:pt x="417289" y="52985"/>
                          <a:pt x="1247361" y="0"/>
                        </a:cubicBezTo>
                        <a:cubicBezTo>
                          <a:pt x="1983324" y="9908"/>
                          <a:pt x="2481753" y="165533"/>
                          <a:pt x="2494722" y="368807"/>
                        </a:cubicBezTo>
                        <a:cubicBezTo>
                          <a:pt x="2481981" y="584935"/>
                          <a:pt x="1915751" y="850967"/>
                          <a:pt x="1247361" y="737614"/>
                        </a:cubicBezTo>
                        <a:cubicBezTo>
                          <a:pt x="551387" y="733742"/>
                          <a:pt x="32384" y="587966"/>
                          <a:pt x="0" y="368807"/>
                        </a:cubicBezTo>
                        <a:close/>
                        <a:moveTo>
                          <a:pt x="184403" y="368807"/>
                        </a:moveTo>
                        <a:cubicBezTo>
                          <a:pt x="200524" y="472562"/>
                          <a:pt x="678067" y="516658"/>
                          <a:pt x="1247361" y="553210"/>
                        </a:cubicBezTo>
                        <a:cubicBezTo>
                          <a:pt x="1805515" y="548784"/>
                          <a:pt x="2302369" y="478135"/>
                          <a:pt x="2310319" y="368807"/>
                        </a:cubicBezTo>
                        <a:cubicBezTo>
                          <a:pt x="2300807" y="176252"/>
                          <a:pt x="1799417" y="233043"/>
                          <a:pt x="1247361" y="184404"/>
                        </a:cubicBezTo>
                        <a:cubicBezTo>
                          <a:pt x="678160" y="194400"/>
                          <a:pt x="213582" y="273980"/>
                          <a:pt x="184403" y="3688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a:extLst>
              <a:ext uri="{FF2B5EF4-FFF2-40B4-BE49-F238E27FC236}">
                <a16:creationId xmlns:a16="http://schemas.microsoft.com/office/drawing/2014/main" id="{9B6220A0-1D9D-8448-8E75-7F8691F37E9D}"/>
              </a:ext>
            </a:extLst>
          </p:cNvPr>
          <p:cNvSpPr/>
          <p:nvPr/>
        </p:nvSpPr>
        <p:spPr>
          <a:xfrm>
            <a:off x="203924" y="1402990"/>
            <a:ext cx="3697013" cy="2282510"/>
          </a:xfrm>
          <a:prstGeom prst="rect">
            <a:avLst/>
          </a:prstGeom>
        </p:spPr>
        <p:style>
          <a:lnRef idx="2">
            <a:schemeClr val="accent2"/>
          </a:lnRef>
          <a:fillRef idx="1">
            <a:schemeClr val="lt1"/>
          </a:fillRef>
          <a:effectRef idx="0">
            <a:schemeClr val="accent2"/>
          </a:effectRef>
          <a:fontRef idx="minor">
            <a:schemeClr val="dk1"/>
          </a:fontRef>
        </p:style>
        <p:txBody>
          <a:bodyPr vert="horz" lIns="68580" tIns="34290" rIns="68580" bIns="34290" rtlCol="0" anchor="ctr">
            <a:normAutofit/>
          </a:bodyPr>
          <a:lstStyle/>
          <a:p>
            <a:endParaRPr lang="en-US" sz="1500" dirty="0"/>
          </a:p>
          <a:p>
            <a:pPr marL="285750" indent="-285750">
              <a:buFont typeface="Arial" panose="020B0604020202020204" pitchFamily="34" charset="0"/>
              <a:buChar char="•"/>
            </a:pPr>
            <a:r>
              <a:rPr lang="en-US" sz="1500" dirty="0"/>
              <a:t>A Ridge regression formulated as Bayesian estimator. </a:t>
            </a:r>
          </a:p>
          <a:p>
            <a:endParaRPr lang="en-US" sz="1500" dirty="0"/>
          </a:p>
          <a:p>
            <a:pPr marL="285750" indent="-285750">
              <a:buFont typeface="Arial" panose="020B0604020202020204" pitchFamily="34" charset="0"/>
              <a:buChar char="•"/>
            </a:pPr>
            <a:r>
              <a:rPr lang="en-US" sz="1500" b="1" dirty="0">
                <a:solidFill>
                  <a:srgbClr val="FF0000"/>
                </a:solidFill>
              </a:rPr>
              <a:t>Self-adaptive</a:t>
            </a:r>
            <a:r>
              <a:rPr lang="en-US" sz="1500" b="1" dirty="0"/>
              <a:t> capability </a:t>
            </a:r>
            <a:r>
              <a:rPr lang="en-US" sz="1500" dirty="0"/>
              <a:t>avoiding overfitting</a:t>
            </a:r>
          </a:p>
          <a:p>
            <a:endParaRPr lang="en-US" sz="1500" dirty="0"/>
          </a:p>
          <a:p>
            <a:pPr marL="285750" indent="-285750">
              <a:buFont typeface="Arial" panose="020B0604020202020204" pitchFamily="34" charset="0"/>
              <a:buChar char="•"/>
            </a:pPr>
            <a:r>
              <a:rPr lang="en-US" sz="1500" dirty="0"/>
              <a:t>2 important hyperparameters:   </a:t>
            </a:r>
            <a:r>
              <a:rPr lang="en-US" sz="1600" b="1" dirty="0">
                <a:solidFill>
                  <a:srgbClr val="FF0000"/>
                </a:solidFill>
              </a:rPr>
              <a:t>α </a:t>
            </a:r>
            <a:r>
              <a:rPr lang="en-US" sz="1600" dirty="0">
                <a:solidFill>
                  <a:schemeClr val="tx1"/>
                </a:solidFill>
              </a:rPr>
              <a:t>&amp;</a:t>
            </a:r>
            <a:r>
              <a:rPr lang="en-US" sz="1600" b="1" dirty="0">
                <a:solidFill>
                  <a:srgbClr val="FF0000"/>
                </a:solidFill>
              </a:rPr>
              <a:t> </a:t>
            </a:r>
            <a:r>
              <a:rPr lang="en-US" sz="1600" b="1" dirty="0" err="1">
                <a:solidFill>
                  <a:srgbClr val="FF0000"/>
                </a:solidFill>
              </a:rPr>
              <a:t>λ</a:t>
            </a:r>
            <a:endParaRPr lang="en-US" sz="1600" b="1" dirty="0">
              <a:solidFill>
                <a:srgbClr val="FF0000"/>
              </a:solidFill>
            </a:endParaRPr>
          </a:p>
        </p:txBody>
      </p:sp>
    </p:spTree>
    <p:extLst>
      <p:ext uri="{BB962C8B-B14F-4D97-AF65-F5344CB8AC3E}">
        <p14:creationId xmlns:p14="http://schemas.microsoft.com/office/powerpoint/2010/main" val="317544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E894-78E2-D94C-939C-0EE2D108A0BE}"/>
              </a:ext>
            </a:extLst>
          </p:cNvPr>
          <p:cNvSpPr>
            <a:spLocks noGrp="1"/>
          </p:cNvSpPr>
          <p:nvPr>
            <p:ph type="title"/>
          </p:nvPr>
        </p:nvSpPr>
        <p:spPr>
          <a:xfrm>
            <a:off x="260300" y="245267"/>
            <a:ext cx="3697014" cy="1281968"/>
          </a:xfrm>
        </p:spPr>
        <p:txBody>
          <a:bodyPr spcFirstLastPara="1" vert="horz" wrap="square" lIns="68580" tIns="34290" rIns="68580" bIns="34290" rtlCol="0" anchor="ctr" anchorCtr="0">
            <a:normAutofit/>
          </a:bodyPr>
          <a:lstStyle/>
          <a:p>
            <a:r>
              <a:rPr lang="en-US" dirty="0" err="1"/>
              <a:t>LightGBM</a:t>
            </a:r>
            <a:endParaRPr lang="en-US" dirty="0"/>
          </a:p>
        </p:txBody>
      </p:sp>
      <p:sp>
        <p:nvSpPr>
          <p:cNvPr id="4" name="Rectangle 3">
            <a:extLst>
              <a:ext uri="{FF2B5EF4-FFF2-40B4-BE49-F238E27FC236}">
                <a16:creationId xmlns:a16="http://schemas.microsoft.com/office/drawing/2014/main" id="{96547565-F79E-CD42-B4F4-CF4D9A0DDFEB}"/>
              </a:ext>
            </a:extLst>
          </p:cNvPr>
          <p:cNvSpPr/>
          <p:nvPr/>
        </p:nvSpPr>
        <p:spPr>
          <a:xfrm>
            <a:off x="336505" y="1333756"/>
            <a:ext cx="3697013" cy="2282510"/>
          </a:xfrm>
          <a:prstGeom prst="rect">
            <a:avLst/>
          </a:prstGeom>
        </p:spPr>
        <p:style>
          <a:lnRef idx="2">
            <a:schemeClr val="accent2"/>
          </a:lnRef>
          <a:fillRef idx="1">
            <a:schemeClr val="lt1"/>
          </a:fillRef>
          <a:effectRef idx="0">
            <a:schemeClr val="accent2"/>
          </a:effectRef>
          <a:fontRef idx="minor">
            <a:schemeClr val="dk1"/>
          </a:fontRef>
        </p:style>
        <p:txBody>
          <a:bodyPr vert="horz" lIns="68580" tIns="34290" rIns="68580" bIns="34290" rtlCol="0" anchor="ctr">
            <a:normAutofit/>
          </a:bodyPr>
          <a:lstStyle/>
          <a:p>
            <a:pPr marL="285750" indent="-285750">
              <a:lnSpc>
                <a:spcPct val="90000"/>
              </a:lnSpc>
              <a:spcAft>
                <a:spcPts val="450"/>
              </a:spcAft>
              <a:buFont typeface="Arial" panose="020B0604020202020204" pitchFamily="34" charset="0"/>
              <a:buChar char="•"/>
            </a:pPr>
            <a:r>
              <a:rPr lang="en-US" sz="1500" dirty="0">
                <a:solidFill>
                  <a:schemeClr val="tx1"/>
                </a:solidFill>
              </a:rPr>
              <a:t>A </a:t>
            </a:r>
            <a:r>
              <a:rPr lang="en-US" sz="1500" b="1" dirty="0">
                <a:solidFill>
                  <a:schemeClr val="tx1"/>
                </a:solidFill>
              </a:rPr>
              <a:t>gradient boosting </a:t>
            </a:r>
            <a:r>
              <a:rPr lang="en-US" sz="1500" dirty="0">
                <a:solidFill>
                  <a:schemeClr val="tx1"/>
                </a:solidFill>
              </a:rPr>
              <a:t>framework that uses </a:t>
            </a:r>
            <a:r>
              <a:rPr lang="en-US" sz="1500" b="1" dirty="0">
                <a:solidFill>
                  <a:schemeClr val="tx1"/>
                </a:solidFill>
              </a:rPr>
              <a:t>tree-based learning </a:t>
            </a:r>
            <a:r>
              <a:rPr lang="en-US" sz="1500" dirty="0">
                <a:solidFill>
                  <a:schemeClr val="tx1"/>
                </a:solidFill>
              </a:rPr>
              <a:t>algorithm</a:t>
            </a:r>
          </a:p>
          <a:p>
            <a:pPr>
              <a:lnSpc>
                <a:spcPct val="90000"/>
              </a:lnSpc>
              <a:spcAft>
                <a:spcPts val="450"/>
              </a:spcAft>
            </a:pPr>
            <a:endParaRPr lang="en-US" sz="1500" dirty="0">
              <a:solidFill>
                <a:schemeClr val="tx1"/>
              </a:solidFill>
            </a:endParaRPr>
          </a:p>
          <a:p>
            <a:pPr marL="285750" indent="-285750">
              <a:lnSpc>
                <a:spcPct val="90000"/>
              </a:lnSpc>
              <a:spcAft>
                <a:spcPts val="450"/>
              </a:spcAft>
              <a:buFont typeface="Arial" panose="020B0604020202020204" pitchFamily="34" charset="0"/>
              <a:buChar char="•"/>
            </a:pPr>
            <a:r>
              <a:rPr lang="en-US" altLang="zh-CN" sz="1500" dirty="0">
                <a:solidFill>
                  <a:srgbClr val="FF0000"/>
                </a:solidFill>
              </a:rPr>
              <a:t>High-Speed</a:t>
            </a:r>
            <a:r>
              <a:rPr lang="zh-CN" altLang="en-US" sz="1500" dirty="0">
                <a:solidFill>
                  <a:schemeClr val="tx1"/>
                </a:solidFill>
              </a:rPr>
              <a:t> </a:t>
            </a:r>
            <a:r>
              <a:rPr lang="en-US" altLang="zh-CN" sz="1500" dirty="0">
                <a:solidFill>
                  <a:schemeClr val="tx1"/>
                </a:solidFill>
              </a:rPr>
              <a:t>data</a:t>
            </a:r>
            <a:r>
              <a:rPr lang="zh-CN" altLang="en-US" sz="1500" dirty="0">
                <a:solidFill>
                  <a:schemeClr val="tx1"/>
                </a:solidFill>
              </a:rPr>
              <a:t> </a:t>
            </a:r>
            <a:r>
              <a:rPr lang="en-US" altLang="zh-CN" sz="1500" dirty="0">
                <a:solidFill>
                  <a:schemeClr val="tx1"/>
                </a:solidFill>
              </a:rPr>
              <a:t>processing</a:t>
            </a:r>
            <a:endParaRPr lang="en-US" sz="1500" dirty="0">
              <a:solidFill>
                <a:schemeClr val="tx1"/>
              </a:solidFill>
            </a:endParaRPr>
          </a:p>
        </p:txBody>
      </p:sp>
      <p:graphicFrame>
        <p:nvGraphicFramePr>
          <p:cNvPr id="11" name="Table 10">
            <a:extLst>
              <a:ext uri="{FF2B5EF4-FFF2-40B4-BE49-F238E27FC236}">
                <a16:creationId xmlns:a16="http://schemas.microsoft.com/office/drawing/2014/main" id="{DAA4010E-33CB-9444-9537-4D65359C9D42}"/>
              </a:ext>
            </a:extLst>
          </p:cNvPr>
          <p:cNvGraphicFramePr>
            <a:graphicFrameLocks noGrp="1"/>
          </p:cNvGraphicFramePr>
          <p:nvPr>
            <p:extLst>
              <p:ext uri="{D42A27DB-BD31-4B8C-83A1-F6EECF244321}">
                <p14:modId xmlns:p14="http://schemas.microsoft.com/office/powerpoint/2010/main" val="454952393"/>
              </p:ext>
            </p:extLst>
          </p:nvPr>
        </p:nvGraphicFramePr>
        <p:xfrm>
          <a:off x="4723057" y="3536347"/>
          <a:ext cx="4267600" cy="720902"/>
        </p:xfrm>
        <a:graphic>
          <a:graphicData uri="http://schemas.openxmlformats.org/drawingml/2006/table">
            <a:tbl>
              <a:tblPr firstRow="1" bandRow="1">
                <a:tableStyleId>{5A111915-BE36-4E01-A7E5-04B1672EAD32}</a:tableStyleId>
              </a:tblPr>
              <a:tblGrid>
                <a:gridCol w="1231938">
                  <a:extLst>
                    <a:ext uri="{9D8B030D-6E8A-4147-A177-3AD203B41FA5}">
                      <a16:colId xmlns:a16="http://schemas.microsoft.com/office/drawing/2014/main" val="309817287"/>
                    </a:ext>
                  </a:extLst>
                </a:gridCol>
                <a:gridCol w="1374884">
                  <a:extLst>
                    <a:ext uri="{9D8B030D-6E8A-4147-A177-3AD203B41FA5}">
                      <a16:colId xmlns:a16="http://schemas.microsoft.com/office/drawing/2014/main" val="2102720203"/>
                    </a:ext>
                  </a:extLst>
                </a:gridCol>
                <a:gridCol w="1660778">
                  <a:extLst>
                    <a:ext uri="{9D8B030D-6E8A-4147-A177-3AD203B41FA5}">
                      <a16:colId xmlns:a16="http://schemas.microsoft.com/office/drawing/2014/main" val="4118105225"/>
                    </a:ext>
                  </a:extLst>
                </a:gridCol>
              </a:tblGrid>
              <a:tr h="377620">
                <a:tc>
                  <a:txBody>
                    <a:bodyPr/>
                    <a:lstStyle/>
                    <a:p>
                      <a:r>
                        <a:rPr lang="en-US" sz="1700" dirty="0"/>
                        <a:t>MAE</a:t>
                      </a:r>
                    </a:p>
                  </a:txBody>
                  <a:tcPr marL="84200" marR="84200" marT="42101" marB="42101"/>
                </a:tc>
                <a:tc>
                  <a:txBody>
                    <a:bodyPr/>
                    <a:lstStyle/>
                    <a:p>
                      <a:r>
                        <a:rPr lang="en-US" sz="1700" dirty="0"/>
                        <a:t>R2</a:t>
                      </a:r>
                    </a:p>
                  </a:txBody>
                  <a:tcPr marL="84200" marR="84200" marT="42101" marB="42101"/>
                </a:tc>
                <a:tc>
                  <a:txBody>
                    <a:bodyPr/>
                    <a:lstStyle/>
                    <a:p>
                      <a:r>
                        <a:rPr lang="en-US" sz="1700" dirty="0"/>
                        <a:t>RMSE</a:t>
                      </a:r>
                    </a:p>
                  </a:txBody>
                  <a:tcPr marL="84200" marR="84200" marT="42101" marB="42101"/>
                </a:tc>
                <a:extLst>
                  <a:ext uri="{0D108BD9-81ED-4DB2-BD59-A6C34878D82A}">
                    <a16:rowId xmlns:a16="http://schemas.microsoft.com/office/drawing/2014/main" val="3774636252"/>
                  </a:ext>
                </a:extLst>
              </a:tr>
              <a:tr h="335661">
                <a:tc>
                  <a:txBody>
                    <a:bodyPr/>
                    <a:lstStyle/>
                    <a:p>
                      <a:r>
                        <a:rPr lang="en-US" sz="1700"/>
                        <a:t>7860</a:t>
                      </a:r>
                      <a:r>
                        <a:rPr lang="en-US" altLang="zh-CN" sz="1700"/>
                        <a:t>.36</a:t>
                      </a:r>
                      <a:endParaRPr lang="en-US" sz="1700"/>
                    </a:p>
                  </a:txBody>
                  <a:tcPr marL="84200" marR="84200" marT="42101" marB="42101"/>
                </a:tc>
                <a:tc>
                  <a:txBody>
                    <a:bodyPr/>
                    <a:lstStyle/>
                    <a:p>
                      <a:r>
                        <a:rPr lang="en-US" altLang="zh-CN" sz="1700"/>
                        <a:t>-29268.17</a:t>
                      </a:r>
                      <a:endParaRPr lang="en-US" sz="1700"/>
                    </a:p>
                  </a:txBody>
                  <a:tcPr marL="84200" marR="84200" marT="42101" marB="42101"/>
                </a:tc>
                <a:tc>
                  <a:txBody>
                    <a:bodyPr/>
                    <a:lstStyle/>
                    <a:p>
                      <a:r>
                        <a:rPr lang="en-US" altLang="zh-CN" sz="1700" dirty="0"/>
                        <a:t>181696.44</a:t>
                      </a:r>
                      <a:endParaRPr lang="en-US" sz="1700" dirty="0"/>
                    </a:p>
                  </a:txBody>
                  <a:tcPr marL="84200" marR="84200" marT="42101" marB="42101"/>
                </a:tc>
                <a:extLst>
                  <a:ext uri="{0D108BD9-81ED-4DB2-BD59-A6C34878D82A}">
                    <a16:rowId xmlns:a16="http://schemas.microsoft.com/office/drawing/2014/main" val="2903079803"/>
                  </a:ext>
                </a:extLst>
              </a:tr>
            </a:tbl>
          </a:graphicData>
        </a:graphic>
      </p:graphicFrame>
      <p:pic>
        <p:nvPicPr>
          <p:cNvPr id="48" name="Picture 47" descr="A picture containing drawing&#10;&#10;Description automatically generated">
            <a:extLst>
              <a:ext uri="{FF2B5EF4-FFF2-40B4-BE49-F238E27FC236}">
                <a16:creationId xmlns:a16="http://schemas.microsoft.com/office/drawing/2014/main" id="{1F0F3662-4C13-0045-B5E9-1D584E03D295}"/>
              </a:ext>
            </a:extLst>
          </p:cNvPr>
          <p:cNvPicPr>
            <a:picLocks noChangeAspect="1"/>
          </p:cNvPicPr>
          <p:nvPr/>
        </p:nvPicPr>
        <p:blipFill>
          <a:blip r:embed="rId2"/>
          <a:stretch>
            <a:fillRect/>
          </a:stretch>
        </p:blipFill>
        <p:spPr>
          <a:xfrm>
            <a:off x="-1" y="-1"/>
            <a:ext cx="1030821" cy="593917"/>
          </a:xfrm>
          <a:prstGeom prst="rect">
            <a:avLst/>
          </a:prstGeom>
        </p:spPr>
      </p:pic>
      <p:grpSp>
        <p:nvGrpSpPr>
          <p:cNvPr id="50" name="Group 49">
            <a:extLst>
              <a:ext uri="{FF2B5EF4-FFF2-40B4-BE49-F238E27FC236}">
                <a16:creationId xmlns:a16="http://schemas.microsoft.com/office/drawing/2014/main" id="{C9089B01-5823-2148-8596-82884D94B114}"/>
              </a:ext>
            </a:extLst>
          </p:cNvPr>
          <p:cNvGrpSpPr/>
          <p:nvPr/>
        </p:nvGrpSpPr>
        <p:grpSpPr>
          <a:xfrm>
            <a:off x="1030821" y="21205"/>
            <a:ext cx="8113180" cy="466992"/>
            <a:chOff x="0" y="2"/>
            <a:chExt cx="9143999" cy="466992"/>
          </a:xfrm>
        </p:grpSpPr>
        <p:sp>
          <p:nvSpPr>
            <p:cNvPr id="51" name="矩形 1">
              <a:extLst>
                <a:ext uri="{FF2B5EF4-FFF2-40B4-BE49-F238E27FC236}">
                  <a16:creationId xmlns:a16="http://schemas.microsoft.com/office/drawing/2014/main" id="{3F26B58A-A74E-2A48-8598-71B42842F62A}"/>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2" name="文本框 12">
              <a:extLst>
                <a:ext uri="{FF2B5EF4-FFF2-40B4-BE49-F238E27FC236}">
                  <a16:creationId xmlns:a16="http://schemas.microsoft.com/office/drawing/2014/main" id="{35B746E1-D040-9340-91BC-63A8FF566312}"/>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3" name="Rectangle 2">
            <a:extLst>
              <a:ext uri="{FF2B5EF4-FFF2-40B4-BE49-F238E27FC236}">
                <a16:creationId xmlns:a16="http://schemas.microsoft.com/office/drawing/2014/main" id="{4C76CC5E-FB75-9C4B-802E-FA5E9DCB622C}"/>
              </a:ext>
            </a:extLst>
          </p:cNvPr>
          <p:cNvSpPr>
            <a:spLocks noChangeArrowheads="1"/>
          </p:cNvSpPr>
          <p:nvPr/>
        </p:nvSpPr>
        <p:spPr bwMode="auto">
          <a:xfrm flipV="1">
            <a:off x="6883809" y="509403"/>
            <a:ext cx="51230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4" descr="Light GBM vs XGBOOST: Which algorithm takes the crown">
            <a:extLst>
              <a:ext uri="{FF2B5EF4-FFF2-40B4-BE49-F238E27FC236}">
                <a16:creationId xmlns:a16="http://schemas.microsoft.com/office/drawing/2014/main" id="{E4ED0BA6-C4E9-6846-BAF1-798BB3965BD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356182" y="1405871"/>
            <a:ext cx="4634475" cy="161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0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E894-78E2-D94C-939C-0EE2D108A0BE}"/>
              </a:ext>
            </a:extLst>
          </p:cNvPr>
          <p:cNvSpPr>
            <a:spLocks noGrp="1"/>
          </p:cNvSpPr>
          <p:nvPr>
            <p:ph type="title"/>
          </p:nvPr>
        </p:nvSpPr>
        <p:spPr>
          <a:xfrm>
            <a:off x="143912" y="550921"/>
            <a:ext cx="8178800" cy="851803"/>
          </a:xfrm>
        </p:spPr>
        <p:txBody>
          <a:bodyPr>
            <a:normAutofit/>
          </a:bodyPr>
          <a:lstStyle/>
          <a:p>
            <a:r>
              <a:rPr lang="en-US" sz="2700" dirty="0"/>
              <a:t>Random Forest</a:t>
            </a:r>
          </a:p>
        </p:txBody>
      </p:sp>
      <p:graphicFrame>
        <p:nvGraphicFramePr>
          <p:cNvPr id="11" name="Table 10">
            <a:extLst>
              <a:ext uri="{FF2B5EF4-FFF2-40B4-BE49-F238E27FC236}">
                <a16:creationId xmlns:a16="http://schemas.microsoft.com/office/drawing/2014/main" id="{DAA4010E-33CB-9444-9537-4D65359C9D42}"/>
              </a:ext>
            </a:extLst>
          </p:cNvPr>
          <p:cNvGraphicFramePr>
            <a:graphicFrameLocks noGrp="1"/>
          </p:cNvGraphicFramePr>
          <p:nvPr>
            <p:extLst>
              <p:ext uri="{D42A27DB-BD31-4B8C-83A1-F6EECF244321}">
                <p14:modId xmlns:p14="http://schemas.microsoft.com/office/powerpoint/2010/main" val="1262770876"/>
              </p:ext>
            </p:extLst>
          </p:nvPr>
        </p:nvGraphicFramePr>
        <p:xfrm>
          <a:off x="1450849" y="4451114"/>
          <a:ext cx="6096000" cy="556260"/>
        </p:xfrm>
        <a:graphic>
          <a:graphicData uri="http://schemas.openxmlformats.org/drawingml/2006/table">
            <a:tbl>
              <a:tblPr firstRow="1" bandRow="1">
                <a:tableStyleId>{5A111915-BE36-4E01-A7E5-04B1672EAD32}</a:tableStyleId>
              </a:tblPr>
              <a:tblGrid>
                <a:gridCol w="2032000">
                  <a:extLst>
                    <a:ext uri="{9D8B030D-6E8A-4147-A177-3AD203B41FA5}">
                      <a16:colId xmlns:a16="http://schemas.microsoft.com/office/drawing/2014/main" val="309817287"/>
                    </a:ext>
                  </a:extLst>
                </a:gridCol>
                <a:gridCol w="2032000">
                  <a:extLst>
                    <a:ext uri="{9D8B030D-6E8A-4147-A177-3AD203B41FA5}">
                      <a16:colId xmlns:a16="http://schemas.microsoft.com/office/drawing/2014/main" val="2102720203"/>
                    </a:ext>
                  </a:extLst>
                </a:gridCol>
                <a:gridCol w="2032000">
                  <a:extLst>
                    <a:ext uri="{9D8B030D-6E8A-4147-A177-3AD203B41FA5}">
                      <a16:colId xmlns:a16="http://schemas.microsoft.com/office/drawing/2014/main" val="4118105225"/>
                    </a:ext>
                  </a:extLst>
                </a:gridCol>
              </a:tblGrid>
              <a:tr h="278130">
                <a:tc>
                  <a:txBody>
                    <a:bodyPr/>
                    <a:lstStyle/>
                    <a:p>
                      <a:r>
                        <a:rPr lang="en-US" sz="1100" dirty="0"/>
                        <a:t>Mean Absolute Error</a:t>
                      </a:r>
                    </a:p>
                  </a:txBody>
                  <a:tcPr marL="68580" marR="68580" marT="34290" marB="34290"/>
                </a:tc>
                <a:tc>
                  <a:txBody>
                    <a:bodyPr/>
                    <a:lstStyle/>
                    <a:p>
                      <a:r>
                        <a:rPr lang="en-US" sz="1100" dirty="0"/>
                        <a:t>R2_Score</a:t>
                      </a:r>
                    </a:p>
                  </a:txBody>
                  <a:tcPr marL="68580" marR="68580" marT="34290" marB="34290"/>
                </a:tc>
                <a:tc>
                  <a:txBody>
                    <a:bodyPr/>
                    <a:lstStyle/>
                    <a:p>
                      <a:r>
                        <a:rPr lang="en-US" sz="1100" dirty="0"/>
                        <a:t>Root Mean Square Error</a:t>
                      </a:r>
                    </a:p>
                  </a:txBody>
                  <a:tcPr marL="68580" marR="68580" marT="34290" marB="34290"/>
                </a:tc>
                <a:extLst>
                  <a:ext uri="{0D108BD9-81ED-4DB2-BD59-A6C34878D82A}">
                    <a16:rowId xmlns:a16="http://schemas.microsoft.com/office/drawing/2014/main" val="3774636252"/>
                  </a:ext>
                </a:extLst>
              </a:tr>
              <a:tr h="278130">
                <a:tc>
                  <a:txBody>
                    <a:bodyPr/>
                    <a:lstStyle/>
                    <a:p>
                      <a:r>
                        <a:rPr lang="en-US" altLang="zh-CN" sz="1100" dirty="0"/>
                        <a:t>2106.16</a:t>
                      </a:r>
                      <a:endParaRPr lang="en-US" sz="1100" dirty="0"/>
                    </a:p>
                  </a:txBody>
                  <a:tcPr marL="68580" marR="68580" marT="34290" marB="34290"/>
                </a:tc>
                <a:tc>
                  <a:txBody>
                    <a:bodyPr/>
                    <a:lstStyle/>
                    <a:p>
                      <a:r>
                        <a:rPr lang="en-US" altLang="zh-CN" sz="1100" dirty="0"/>
                        <a:t>0.9997</a:t>
                      </a:r>
                      <a:endParaRPr lang="en-US" sz="1100" dirty="0"/>
                    </a:p>
                  </a:txBody>
                  <a:tcPr marL="68580" marR="68580" marT="34290" marB="34290"/>
                </a:tc>
                <a:tc>
                  <a:txBody>
                    <a:bodyPr/>
                    <a:lstStyle/>
                    <a:p>
                      <a:r>
                        <a:rPr lang="en-US" altLang="zh-CN" sz="1100" dirty="0"/>
                        <a:t>2110.09</a:t>
                      </a:r>
                      <a:endParaRPr lang="en-US" sz="1100" dirty="0"/>
                    </a:p>
                  </a:txBody>
                  <a:tcPr marL="68580" marR="68580" marT="34290" marB="34290"/>
                </a:tc>
                <a:extLst>
                  <a:ext uri="{0D108BD9-81ED-4DB2-BD59-A6C34878D82A}">
                    <a16:rowId xmlns:a16="http://schemas.microsoft.com/office/drawing/2014/main" val="2903079803"/>
                  </a:ext>
                </a:extLst>
              </a:tr>
            </a:tbl>
          </a:graphicData>
        </a:graphic>
      </p:graphicFrame>
      <p:pic>
        <p:nvPicPr>
          <p:cNvPr id="17" name="Picture 16" descr="A picture containing drawing&#10;&#10;Description automatically generated">
            <a:extLst>
              <a:ext uri="{FF2B5EF4-FFF2-40B4-BE49-F238E27FC236}">
                <a16:creationId xmlns:a16="http://schemas.microsoft.com/office/drawing/2014/main" id="{E1AE73EE-FB67-4745-B479-6D7221A9F451}"/>
              </a:ext>
            </a:extLst>
          </p:cNvPr>
          <p:cNvPicPr>
            <a:picLocks noChangeAspect="1"/>
          </p:cNvPicPr>
          <p:nvPr/>
        </p:nvPicPr>
        <p:blipFill>
          <a:blip r:embed="rId2"/>
          <a:stretch>
            <a:fillRect/>
          </a:stretch>
        </p:blipFill>
        <p:spPr>
          <a:xfrm>
            <a:off x="-1" y="-1"/>
            <a:ext cx="1030821" cy="593917"/>
          </a:xfrm>
          <a:prstGeom prst="rect">
            <a:avLst/>
          </a:prstGeom>
        </p:spPr>
      </p:pic>
      <p:grpSp>
        <p:nvGrpSpPr>
          <p:cNvPr id="18" name="Group 17">
            <a:extLst>
              <a:ext uri="{FF2B5EF4-FFF2-40B4-BE49-F238E27FC236}">
                <a16:creationId xmlns:a16="http://schemas.microsoft.com/office/drawing/2014/main" id="{B6800E33-D0AC-5C47-A57E-CC0EE3EFE98B}"/>
              </a:ext>
            </a:extLst>
          </p:cNvPr>
          <p:cNvGrpSpPr/>
          <p:nvPr/>
        </p:nvGrpSpPr>
        <p:grpSpPr>
          <a:xfrm>
            <a:off x="1030821" y="21205"/>
            <a:ext cx="8113180" cy="466992"/>
            <a:chOff x="0" y="2"/>
            <a:chExt cx="9143999" cy="466992"/>
          </a:xfrm>
        </p:grpSpPr>
        <p:sp>
          <p:nvSpPr>
            <p:cNvPr id="19" name="矩形 1">
              <a:extLst>
                <a:ext uri="{FF2B5EF4-FFF2-40B4-BE49-F238E27FC236}">
                  <a16:creationId xmlns:a16="http://schemas.microsoft.com/office/drawing/2014/main" id="{23375FCE-36B9-954E-84D6-E94C228D4B33}"/>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0" name="文本框 12">
              <a:extLst>
                <a:ext uri="{FF2B5EF4-FFF2-40B4-BE49-F238E27FC236}">
                  <a16:creationId xmlns:a16="http://schemas.microsoft.com/office/drawing/2014/main" id="{088398BC-3BF5-4E41-A0D2-74A4736020D2}"/>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3" name="Picture 2">
            <a:extLst>
              <a:ext uri="{FF2B5EF4-FFF2-40B4-BE49-F238E27FC236}">
                <a16:creationId xmlns:a16="http://schemas.microsoft.com/office/drawing/2014/main" id="{EC715FEE-A27F-9941-8A70-74123764BACE}"/>
              </a:ext>
            </a:extLst>
          </p:cNvPr>
          <p:cNvPicPr>
            <a:picLocks noChangeAspect="1"/>
          </p:cNvPicPr>
          <p:nvPr/>
        </p:nvPicPr>
        <p:blipFill>
          <a:blip r:embed="rId3"/>
          <a:stretch>
            <a:fillRect/>
          </a:stretch>
        </p:blipFill>
        <p:spPr>
          <a:xfrm>
            <a:off x="4402975" y="929924"/>
            <a:ext cx="4597113" cy="3283652"/>
          </a:xfrm>
          <a:prstGeom prst="rect">
            <a:avLst/>
          </a:prstGeom>
        </p:spPr>
      </p:pic>
      <p:sp>
        <p:nvSpPr>
          <p:cNvPr id="10" name="Rectangle 9">
            <a:extLst>
              <a:ext uri="{FF2B5EF4-FFF2-40B4-BE49-F238E27FC236}">
                <a16:creationId xmlns:a16="http://schemas.microsoft.com/office/drawing/2014/main" id="{37BC1C82-52F5-4646-9093-7F748472A758}"/>
              </a:ext>
            </a:extLst>
          </p:cNvPr>
          <p:cNvSpPr/>
          <p:nvPr/>
        </p:nvSpPr>
        <p:spPr>
          <a:xfrm>
            <a:off x="345939" y="1430495"/>
            <a:ext cx="3912794" cy="2282510"/>
          </a:xfrm>
          <a:prstGeom prst="rect">
            <a:avLst/>
          </a:prstGeom>
        </p:spPr>
        <p:style>
          <a:lnRef idx="2">
            <a:schemeClr val="accent2"/>
          </a:lnRef>
          <a:fillRef idx="1">
            <a:schemeClr val="lt1"/>
          </a:fillRef>
          <a:effectRef idx="0">
            <a:schemeClr val="accent2"/>
          </a:effectRef>
          <a:fontRef idx="minor">
            <a:schemeClr val="dk1"/>
          </a:fontRef>
        </p:style>
        <p:txBody>
          <a:bodyPr vert="horz" lIns="68580" tIns="34290" rIns="68580" bIns="34290" rtlCol="0" anchor="ctr">
            <a:normAutofit/>
          </a:bodyPr>
          <a:lstStyle/>
          <a:p>
            <a:pPr marL="285750" indent="-285750">
              <a:buFont typeface="Arial" panose="020B0604020202020204" pitchFamily="34" charset="0"/>
              <a:buChar char="•"/>
            </a:pPr>
            <a:r>
              <a:rPr lang="en-US" sz="1600" dirty="0">
                <a:solidFill>
                  <a:srgbClr val="222222"/>
                </a:solidFill>
                <a:latin typeface="arial" panose="020B0604020202020204" pitchFamily="34" charset="0"/>
              </a:rPr>
              <a:t>An ensemble learning method for classification, regression and other tasks.</a:t>
            </a:r>
          </a:p>
          <a:p>
            <a:endParaRPr lang="en-US" sz="1600" dirty="0">
              <a:solidFill>
                <a:srgbClr val="222222"/>
              </a:solidFill>
              <a:latin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rPr>
              <a:t>In this case, it’s possible to use random forests model to predict waiting time of each coil.</a:t>
            </a:r>
            <a:endParaRPr lang="en-US" sz="1600" dirty="0"/>
          </a:p>
        </p:txBody>
      </p:sp>
    </p:spTree>
    <p:extLst>
      <p:ext uri="{BB962C8B-B14F-4D97-AF65-F5344CB8AC3E}">
        <p14:creationId xmlns:p14="http://schemas.microsoft.com/office/powerpoint/2010/main" val="387200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C16F-758F-E64A-A2B6-EF46F132E898}"/>
              </a:ext>
            </a:extLst>
          </p:cNvPr>
          <p:cNvSpPr>
            <a:spLocks noGrp="1"/>
          </p:cNvSpPr>
          <p:nvPr>
            <p:ph type="title"/>
          </p:nvPr>
        </p:nvSpPr>
        <p:spPr>
          <a:xfrm>
            <a:off x="60497" y="488197"/>
            <a:ext cx="8178800" cy="851803"/>
          </a:xfrm>
        </p:spPr>
        <p:txBody>
          <a:bodyPr>
            <a:normAutofit/>
          </a:bodyPr>
          <a:lstStyle/>
          <a:p>
            <a:r>
              <a:rPr lang="en-US" sz="2700" dirty="0"/>
              <a:t>Neural Network</a:t>
            </a:r>
          </a:p>
        </p:txBody>
      </p:sp>
      <p:sp>
        <p:nvSpPr>
          <p:cNvPr id="6" name="Rectangle 5">
            <a:extLst>
              <a:ext uri="{FF2B5EF4-FFF2-40B4-BE49-F238E27FC236}">
                <a16:creationId xmlns:a16="http://schemas.microsoft.com/office/drawing/2014/main" id="{0A35472F-82E5-DB47-961D-77A6943832BC}"/>
              </a:ext>
            </a:extLst>
          </p:cNvPr>
          <p:cNvSpPr/>
          <p:nvPr/>
        </p:nvSpPr>
        <p:spPr>
          <a:xfrm>
            <a:off x="676750" y="1192480"/>
            <a:ext cx="7436276" cy="738664"/>
          </a:xfrm>
          <a:prstGeom prst="rect">
            <a:avLst/>
          </a:prstGeom>
        </p:spPr>
        <p:txBody>
          <a:bodyPr wrap="square">
            <a:spAutoFit/>
          </a:bodyPr>
          <a:lstStyle/>
          <a:p>
            <a:r>
              <a:rPr lang="en-US" b="1" dirty="0">
                <a:solidFill>
                  <a:srgbClr val="222222"/>
                </a:solidFill>
                <a:latin typeface="arial" panose="020B0604020202020204" pitchFamily="34" charset="0"/>
              </a:rPr>
              <a:t>Neural networks</a:t>
            </a:r>
            <a:r>
              <a:rPr lang="en-US" dirty="0">
                <a:solidFill>
                  <a:srgbClr val="222222"/>
                </a:solidFill>
                <a:latin typeface="arial" panose="020B0604020202020204" pitchFamily="34" charset="0"/>
              </a:rPr>
              <a:t> are a set of algorithms, modeled loosely after the human brain, that are designed to recognize patterns.</a:t>
            </a:r>
            <a:r>
              <a:rPr lang="zh-CN" altLang="en-US" dirty="0">
                <a:solidFill>
                  <a:srgbClr val="222222"/>
                </a:solidFill>
                <a:latin typeface="arial" panose="020B0604020202020204" pitchFamily="34" charset="0"/>
              </a:rPr>
              <a:t> </a:t>
            </a:r>
            <a:r>
              <a:rPr lang="en-US" altLang="zh-CN" dirty="0">
                <a:solidFill>
                  <a:srgbClr val="222222"/>
                </a:solidFill>
                <a:latin typeface="arial" panose="020B0604020202020204" pitchFamily="34" charset="0"/>
              </a:rPr>
              <a:t>We can use this method to predict waiting time because of its complexity and accuracy.</a:t>
            </a:r>
            <a:endParaRPr lang="en-US" dirty="0"/>
          </a:p>
        </p:txBody>
      </p:sp>
      <p:graphicFrame>
        <p:nvGraphicFramePr>
          <p:cNvPr id="15" name="Table 14">
            <a:extLst>
              <a:ext uri="{FF2B5EF4-FFF2-40B4-BE49-F238E27FC236}">
                <a16:creationId xmlns:a16="http://schemas.microsoft.com/office/drawing/2014/main" id="{1F174E16-1E35-E244-BB26-120D4EEAAB00}"/>
              </a:ext>
            </a:extLst>
          </p:cNvPr>
          <p:cNvGraphicFramePr>
            <a:graphicFrameLocks noGrp="1"/>
          </p:cNvGraphicFramePr>
          <p:nvPr>
            <p:extLst>
              <p:ext uri="{D42A27DB-BD31-4B8C-83A1-F6EECF244321}">
                <p14:modId xmlns:p14="http://schemas.microsoft.com/office/powerpoint/2010/main" val="3509122986"/>
              </p:ext>
            </p:extLst>
          </p:nvPr>
        </p:nvGraphicFramePr>
        <p:xfrm>
          <a:off x="5361281" y="3374092"/>
          <a:ext cx="3512463" cy="556260"/>
        </p:xfrm>
        <a:graphic>
          <a:graphicData uri="http://schemas.openxmlformats.org/drawingml/2006/table">
            <a:tbl>
              <a:tblPr firstRow="1" bandRow="1">
                <a:tableStyleId>{5A111915-BE36-4E01-A7E5-04B1672EAD32}</a:tableStyleId>
              </a:tblPr>
              <a:tblGrid>
                <a:gridCol w="1093006">
                  <a:extLst>
                    <a:ext uri="{9D8B030D-6E8A-4147-A177-3AD203B41FA5}">
                      <a16:colId xmlns:a16="http://schemas.microsoft.com/office/drawing/2014/main" val="309817287"/>
                    </a:ext>
                  </a:extLst>
                </a:gridCol>
                <a:gridCol w="1238108">
                  <a:extLst>
                    <a:ext uri="{9D8B030D-6E8A-4147-A177-3AD203B41FA5}">
                      <a16:colId xmlns:a16="http://schemas.microsoft.com/office/drawing/2014/main" val="2102720203"/>
                    </a:ext>
                  </a:extLst>
                </a:gridCol>
                <a:gridCol w="1181349">
                  <a:extLst>
                    <a:ext uri="{9D8B030D-6E8A-4147-A177-3AD203B41FA5}">
                      <a16:colId xmlns:a16="http://schemas.microsoft.com/office/drawing/2014/main" val="4118105225"/>
                    </a:ext>
                  </a:extLst>
                </a:gridCol>
              </a:tblGrid>
              <a:tr h="278130">
                <a:tc>
                  <a:txBody>
                    <a:bodyPr/>
                    <a:lstStyle/>
                    <a:p>
                      <a:r>
                        <a:rPr lang="en-US" sz="1100" dirty="0"/>
                        <a:t>MAE</a:t>
                      </a:r>
                    </a:p>
                  </a:txBody>
                  <a:tcPr marL="68580" marR="68580" marT="34290" marB="34290"/>
                </a:tc>
                <a:tc>
                  <a:txBody>
                    <a:bodyPr/>
                    <a:lstStyle/>
                    <a:p>
                      <a:r>
                        <a:rPr lang="en-US" sz="1100" dirty="0"/>
                        <a:t>R2_Score</a:t>
                      </a:r>
                    </a:p>
                  </a:txBody>
                  <a:tcPr marL="68580" marR="68580" marT="34290" marB="34290"/>
                </a:tc>
                <a:tc>
                  <a:txBody>
                    <a:bodyPr/>
                    <a:lstStyle/>
                    <a:p>
                      <a:r>
                        <a:rPr lang="en-US" sz="1100" dirty="0"/>
                        <a:t>RMSE</a:t>
                      </a:r>
                    </a:p>
                  </a:txBody>
                  <a:tcPr marL="68580" marR="68580" marT="34290" marB="34290"/>
                </a:tc>
                <a:extLst>
                  <a:ext uri="{0D108BD9-81ED-4DB2-BD59-A6C34878D82A}">
                    <a16:rowId xmlns:a16="http://schemas.microsoft.com/office/drawing/2014/main" val="3774636252"/>
                  </a:ext>
                </a:extLst>
              </a:tr>
              <a:tr h="278130">
                <a:tc>
                  <a:txBody>
                    <a:bodyPr/>
                    <a:lstStyle/>
                    <a:p>
                      <a:r>
                        <a:rPr lang="en-US" altLang="zh-CN" sz="1100" dirty="0"/>
                        <a:t>1185.73</a:t>
                      </a:r>
                      <a:endParaRPr lang="en-US" sz="1100" dirty="0"/>
                    </a:p>
                  </a:txBody>
                  <a:tcPr marL="68580" marR="68580" marT="34290" marB="34290"/>
                </a:tc>
                <a:tc>
                  <a:txBody>
                    <a:bodyPr/>
                    <a:lstStyle/>
                    <a:p>
                      <a:r>
                        <a:rPr lang="en-US" sz="1100" dirty="0"/>
                        <a:t>-4.99</a:t>
                      </a:r>
                    </a:p>
                  </a:txBody>
                  <a:tcPr marL="68580" marR="68580" marT="34290" marB="34290"/>
                </a:tc>
                <a:tc>
                  <a:txBody>
                    <a:bodyPr/>
                    <a:lstStyle/>
                    <a:p>
                      <a:r>
                        <a:rPr lang="en-US" altLang="zh-CN" sz="1100" dirty="0"/>
                        <a:t>140738.01</a:t>
                      </a:r>
                      <a:endParaRPr lang="en-US" sz="1100" dirty="0"/>
                    </a:p>
                  </a:txBody>
                  <a:tcPr marL="68580" marR="68580" marT="34290" marB="34290"/>
                </a:tc>
                <a:extLst>
                  <a:ext uri="{0D108BD9-81ED-4DB2-BD59-A6C34878D82A}">
                    <a16:rowId xmlns:a16="http://schemas.microsoft.com/office/drawing/2014/main" val="2903079803"/>
                  </a:ext>
                </a:extLst>
              </a:tr>
            </a:tbl>
          </a:graphicData>
        </a:graphic>
      </p:graphicFrame>
      <p:pic>
        <p:nvPicPr>
          <p:cNvPr id="13" name="Picture 12" descr="A picture containing drawing&#10;&#10;Description automatically generated">
            <a:extLst>
              <a:ext uri="{FF2B5EF4-FFF2-40B4-BE49-F238E27FC236}">
                <a16:creationId xmlns:a16="http://schemas.microsoft.com/office/drawing/2014/main" id="{76B4E7DC-FF19-0548-9E21-41BB02291556}"/>
              </a:ext>
            </a:extLst>
          </p:cNvPr>
          <p:cNvPicPr>
            <a:picLocks noChangeAspect="1"/>
          </p:cNvPicPr>
          <p:nvPr/>
        </p:nvPicPr>
        <p:blipFill>
          <a:blip r:embed="rId2"/>
          <a:stretch>
            <a:fillRect/>
          </a:stretch>
        </p:blipFill>
        <p:spPr>
          <a:xfrm>
            <a:off x="-1" y="-1"/>
            <a:ext cx="1030821" cy="593917"/>
          </a:xfrm>
          <a:prstGeom prst="rect">
            <a:avLst/>
          </a:prstGeom>
        </p:spPr>
      </p:pic>
      <p:grpSp>
        <p:nvGrpSpPr>
          <p:cNvPr id="17" name="Group 16">
            <a:extLst>
              <a:ext uri="{FF2B5EF4-FFF2-40B4-BE49-F238E27FC236}">
                <a16:creationId xmlns:a16="http://schemas.microsoft.com/office/drawing/2014/main" id="{CDD7CE5A-33DB-3046-9EFF-242CB131AB2B}"/>
              </a:ext>
            </a:extLst>
          </p:cNvPr>
          <p:cNvGrpSpPr/>
          <p:nvPr/>
        </p:nvGrpSpPr>
        <p:grpSpPr>
          <a:xfrm>
            <a:off x="1030821" y="21205"/>
            <a:ext cx="8113180" cy="466992"/>
            <a:chOff x="0" y="2"/>
            <a:chExt cx="9143999" cy="466992"/>
          </a:xfrm>
        </p:grpSpPr>
        <p:sp>
          <p:nvSpPr>
            <p:cNvPr id="18" name="矩形 1">
              <a:extLst>
                <a:ext uri="{FF2B5EF4-FFF2-40B4-BE49-F238E27FC236}">
                  <a16:creationId xmlns:a16="http://schemas.microsoft.com/office/drawing/2014/main" id="{1F693693-BE2E-374B-A3B5-993A4FD30478}"/>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9" name="文本框 12">
              <a:extLst>
                <a:ext uri="{FF2B5EF4-FFF2-40B4-BE49-F238E27FC236}">
                  <a16:creationId xmlns:a16="http://schemas.microsoft.com/office/drawing/2014/main" id="{B3F76A67-A1B4-5447-BC08-118CA4B63A4D}"/>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3" name="Picture 2">
            <a:extLst>
              <a:ext uri="{FF2B5EF4-FFF2-40B4-BE49-F238E27FC236}">
                <a16:creationId xmlns:a16="http://schemas.microsoft.com/office/drawing/2014/main" id="{6BA38A3F-C48F-1E4C-953D-F496427214EB}"/>
              </a:ext>
            </a:extLst>
          </p:cNvPr>
          <p:cNvPicPr>
            <a:picLocks noChangeAspect="1"/>
          </p:cNvPicPr>
          <p:nvPr/>
        </p:nvPicPr>
        <p:blipFill>
          <a:blip r:embed="rId3"/>
          <a:stretch>
            <a:fillRect/>
          </a:stretch>
        </p:blipFill>
        <p:spPr>
          <a:xfrm>
            <a:off x="444500" y="2189922"/>
            <a:ext cx="4127500" cy="2095500"/>
          </a:xfrm>
          <a:prstGeom prst="rect">
            <a:avLst/>
          </a:prstGeom>
        </p:spPr>
      </p:pic>
    </p:spTree>
    <p:extLst>
      <p:ext uri="{BB962C8B-B14F-4D97-AF65-F5344CB8AC3E}">
        <p14:creationId xmlns:p14="http://schemas.microsoft.com/office/powerpoint/2010/main" val="2447336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F834B4-479B-5A4B-9B21-F9E400466C43}"/>
              </a:ext>
            </a:extLst>
          </p:cNvPr>
          <p:cNvGrpSpPr/>
          <p:nvPr/>
        </p:nvGrpSpPr>
        <p:grpSpPr>
          <a:xfrm>
            <a:off x="1030821" y="21205"/>
            <a:ext cx="8113180" cy="466992"/>
            <a:chOff x="0" y="2"/>
            <a:chExt cx="9143999" cy="466992"/>
          </a:xfrm>
        </p:grpSpPr>
        <p:sp>
          <p:nvSpPr>
            <p:cNvPr id="5" name="矩形 1">
              <a:extLst>
                <a:ext uri="{FF2B5EF4-FFF2-40B4-BE49-F238E27FC236}">
                  <a16:creationId xmlns:a16="http://schemas.microsoft.com/office/drawing/2014/main" id="{4F44C758-F017-704A-8514-E4D98C43C70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文本框 12">
              <a:extLst>
                <a:ext uri="{FF2B5EF4-FFF2-40B4-BE49-F238E27FC236}">
                  <a16:creationId xmlns:a16="http://schemas.microsoft.com/office/drawing/2014/main" id="{2EFC0FFB-021C-6E41-BFD6-4C07FD28B931}"/>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Part4:</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Model Selection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7" name="Picture 6" descr="A picture containing drawing&#10;&#10;Description automatically generated">
            <a:extLst>
              <a:ext uri="{FF2B5EF4-FFF2-40B4-BE49-F238E27FC236}">
                <a16:creationId xmlns:a16="http://schemas.microsoft.com/office/drawing/2014/main" id="{36D78B58-943F-134F-86D1-6C3477F08F8D}"/>
              </a:ext>
            </a:extLst>
          </p:cNvPr>
          <p:cNvPicPr>
            <a:picLocks noChangeAspect="1"/>
          </p:cNvPicPr>
          <p:nvPr/>
        </p:nvPicPr>
        <p:blipFill>
          <a:blip r:embed="rId2"/>
          <a:stretch>
            <a:fillRect/>
          </a:stretch>
        </p:blipFill>
        <p:spPr>
          <a:xfrm>
            <a:off x="-1" y="-1"/>
            <a:ext cx="1030821" cy="593917"/>
          </a:xfrm>
          <a:prstGeom prst="rect">
            <a:avLst/>
          </a:prstGeom>
        </p:spPr>
      </p:pic>
      <p:sp>
        <p:nvSpPr>
          <p:cNvPr id="8" name="Title 1">
            <a:extLst>
              <a:ext uri="{FF2B5EF4-FFF2-40B4-BE49-F238E27FC236}">
                <a16:creationId xmlns:a16="http://schemas.microsoft.com/office/drawing/2014/main" id="{6D83A612-2CB2-CD40-AD94-25EBC7C573C4}"/>
              </a:ext>
            </a:extLst>
          </p:cNvPr>
          <p:cNvSpPr>
            <a:spLocks noGrp="1"/>
          </p:cNvSpPr>
          <p:nvPr>
            <p:ph type="title"/>
          </p:nvPr>
        </p:nvSpPr>
        <p:spPr>
          <a:xfrm>
            <a:off x="60497" y="488197"/>
            <a:ext cx="8178800" cy="851803"/>
          </a:xfrm>
        </p:spPr>
        <p:txBody>
          <a:bodyPr>
            <a:normAutofit/>
          </a:bodyPr>
          <a:lstStyle/>
          <a:p>
            <a:r>
              <a:rPr lang="en-US" sz="2700" dirty="0"/>
              <a:t>Model Performance Comparison</a:t>
            </a:r>
          </a:p>
        </p:txBody>
      </p:sp>
      <p:graphicFrame>
        <p:nvGraphicFramePr>
          <p:cNvPr id="9" name="Table 8">
            <a:extLst>
              <a:ext uri="{FF2B5EF4-FFF2-40B4-BE49-F238E27FC236}">
                <a16:creationId xmlns:a16="http://schemas.microsoft.com/office/drawing/2014/main" id="{BCCF2901-D23D-1A4C-8FA7-674948CFC425}"/>
              </a:ext>
            </a:extLst>
          </p:cNvPr>
          <p:cNvGraphicFramePr>
            <a:graphicFrameLocks noGrp="1"/>
          </p:cNvGraphicFramePr>
          <p:nvPr/>
        </p:nvGraphicFramePr>
        <p:xfrm>
          <a:off x="1251544" y="1417107"/>
          <a:ext cx="6096000" cy="2595880"/>
        </p:xfrm>
        <a:graphic>
          <a:graphicData uri="http://schemas.openxmlformats.org/drawingml/2006/table">
            <a:tbl>
              <a:tblPr firstRow="1" bandRow="1">
                <a:tableStyleId>{7DF18680-E054-41AD-8BC1-D1AEF772440D}</a:tableStyleId>
              </a:tblPr>
              <a:tblGrid>
                <a:gridCol w="1680842">
                  <a:extLst>
                    <a:ext uri="{9D8B030D-6E8A-4147-A177-3AD203B41FA5}">
                      <a16:colId xmlns:a16="http://schemas.microsoft.com/office/drawing/2014/main" val="1255617832"/>
                    </a:ext>
                  </a:extLst>
                </a:gridCol>
                <a:gridCol w="1367158">
                  <a:extLst>
                    <a:ext uri="{9D8B030D-6E8A-4147-A177-3AD203B41FA5}">
                      <a16:colId xmlns:a16="http://schemas.microsoft.com/office/drawing/2014/main" val="2089241205"/>
                    </a:ext>
                  </a:extLst>
                </a:gridCol>
                <a:gridCol w="1524000">
                  <a:extLst>
                    <a:ext uri="{9D8B030D-6E8A-4147-A177-3AD203B41FA5}">
                      <a16:colId xmlns:a16="http://schemas.microsoft.com/office/drawing/2014/main" val="1705726586"/>
                    </a:ext>
                  </a:extLst>
                </a:gridCol>
                <a:gridCol w="1524000">
                  <a:extLst>
                    <a:ext uri="{9D8B030D-6E8A-4147-A177-3AD203B41FA5}">
                      <a16:colId xmlns:a16="http://schemas.microsoft.com/office/drawing/2014/main" val="66875871"/>
                    </a:ext>
                  </a:extLst>
                </a:gridCol>
              </a:tblGrid>
              <a:tr h="370840">
                <a:tc>
                  <a:txBody>
                    <a:bodyPr/>
                    <a:lstStyle/>
                    <a:p>
                      <a:r>
                        <a:rPr lang="en-US" dirty="0"/>
                        <a:t>Model Name</a:t>
                      </a:r>
                    </a:p>
                  </a:txBody>
                  <a:tcPr/>
                </a:tc>
                <a:tc>
                  <a:txBody>
                    <a:bodyPr/>
                    <a:lstStyle/>
                    <a:p>
                      <a:r>
                        <a:rPr lang="en-US" dirty="0"/>
                        <a:t>MAE</a:t>
                      </a:r>
                    </a:p>
                  </a:txBody>
                  <a:tcPr/>
                </a:tc>
                <a:tc>
                  <a:txBody>
                    <a:bodyPr/>
                    <a:lstStyle/>
                    <a:p>
                      <a:r>
                        <a:rPr lang="en-US" dirty="0"/>
                        <a:t>R2_Score</a:t>
                      </a:r>
                    </a:p>
                  </a:txBody>
                  <a:tcPr/>
                </a:tc>
                <a:tc>
                  <a:txBody>
                    <a:bodyPr/>
                    <a:lstStyle/>
                    <a:p>
                      <a:r>
                        <a:rPr lang="en-US" dirty="0"/>
                        <a:t>RMSE</a:t>
                      </a:r>
                    </a:p>
                  </a:txBody>
                  <a:tcPr/>
                </a:tc>
                <a:extLst>
                  <a:ext uri="{0D108BD9-81ED-4DB2-BD59-A6C34878D82A}">
                    <a16:rowId xmlns:a16="http://schemas.microsoft.com/office/drawing/2014/main" val="1751422885"/>
                  </a:ext>
                </a:extLst>
              </a:tr>
              <a:tr h="370840">
                <a:tc>
                  <a:txBody>
                    <a:bodyPr/>
                    <a:lstStyle/>
                    <a:p>
                      <a:r>
                        <a:rPr lang="en-US" dirty="0"/>
                        <a:t>Linear Regression</a:t>
                      </a:r>
                    </a:p>
                  </a:txBody>
                  <a:tcPr/>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3772.11</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0.98869</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100" b="0" i="0" u="none" strike="noStrike" cap="none" dirty="0">
                          <a:solidFill>
                            <a:schemeClr val="dk1"/>
                          </a:solidFill>
                          <a:latin typeface="+mn-lt"/>
                          <a:ea typeface="+mn-ea"/>
                          <a:cs typeface="+mn-cs"/>
                          <a:sym typeface="Arial"/>
                        </a:rPr>
                        <a:t>14963.68</a:t>
                      </a:r>
                    </a:p>
                  </a:txBody>
                  <a:tcPr marL="68580" marR="68580" marT="34290" marB="34290"/>
                </a:tc>
                <a:extLst>
                  <a:ext uri="{0D108BD9-81ED-4DB2-BD59-A6C34878D82A}">
                    <a16:rowId xmlns:a16="http://schemas.microsoft.com/office/drawing/2014/main" val="3508050011"/>
                  </a:ext>
                </a:extLst>
              </a:tr>
              <a:tr h="370840">
                <a:tc>
                  <a:txBody>
                    <a:bodyPr/>
                    <a:lstStyle/>
                    <a:p>
                      <a:r>
                        <a:rPr lang="en-US" dirty="0"/>
                        <a:t>KNN</a:t>
                      </a:r>
                    </a:p>
                  </a:txBody>
                  <a:tcPr/>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1830.62</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0.6235</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100" b="0" i="0" u="none" strike="noStrike" cap="none" dirty="0">
                          <a:solidFill>
                            <a:schemeClr val="dk1"/>
                          </a:solidFill>
                          <a:latin typeface="+mn-lt"/>
                          <a:ea typeface="+mn-ea"/>
                          <a:cs typeface="+mn-cs"/>
                          <a:sym typeface="Arial"/>
                        </a:rPr>
                        <a:t>167685.23</a:t>
                      </a:r>
                    </a:p>
                  </a:txBody>
                  <a:tcPr marL="68580" marR="68580" marT="34290" marB="34290"/>
                </a:tc>
                <a:extLst>
                  <a:ext uri="{0D108BD9-81ED-4DB2-BD59-A6C34878D82A}">
                    <a16:rowId xmlns:a16="http://schemas.microsoft.com/office/drawing/2014/main" val="698471597"/>
                  </a:ext>
                </a:extLst>
              </a:tr>
              <a:tr h="370840">
                <a:tc>
                  <a:txBody>
                    <a:bodyPr/>
                    <a:lstStyle/>
                    <a:p>
                      <a:r>
                        <a:rPr lang="en-US" dirty="0"/>
                        <a:t>Bayesian Model</a:t>
                      </a:r>
                    </a:p>
                  </a:txBody>
                  <a:tcPr/>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3846.62</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0.9889</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100" b="0" i="0" u="none" strike="noStrike" cap="none" dirty="0">
                          <a:solidFill>
                            <a:schemeClr val="dk1"/>
                          </a:solidFill>
                          <a:latin typeface="+mn-lt"/>
                          <a:ea typeface="+mn-ea"/>
                          <a:cs typeface="+mn-cs"/>
                          <a:sym typeface="Arial"/>
                        </a:rPr>
                        <a:t>14859.94</a:t>
                      </a:r>
                    </a:p>
                  </a:txBody>
                  <a:tcPr marL="68580" marR="68580" marT="34290" marB="34290"/>
                </a:tc>
                <a:extLst>
                  <a:ext uri="{0D108BD9-81ED-4DB2-BD59-A6C34878D82A}">
                    <a16:rowId xmlns:a16="http://schemas.microsoft.com/office/drawing/2014/main" val="3330012383"/>
                  </a:ext>
                </a:extLst>
              </a:tr>
              <a:tr h="370840">
                <a:tc>
                  <a:txBody>
                    <a:bodyPr/>
                    <a:lstStyle/>
                    <a:p>
                      <a:r>
                        <a:rPr lang="en-US" dirty="0" err="1"/>
                        <a:t>LightGBM</a:t>
                      </a:r>
                      <a:endParaRPr lang="en-US" dirty="0"/>
                    </a:p>
                  </a:txBody>
                  <a:tcPr/>
                </a:tc>
                <a:tc>
                  <a:txBody>
                    <a:bodyPr/>
                    <a:lstStyle/>
                    <a:p>
                      <a:pPr marR="0" algn="l" rtl="0">
                        <a:lnSpc>
                          <a:spcPct val="100000"/>
                        </a:lnSpc>
                        <a:spcBef>
                          <a:spcPts val="0"/>
                        </a:spcBef>
                        <a:spcAft>
                          <a:spcPts val="0"/>
                        </a:spcAft>
                        <a:buClr>
                          <a:srgbClr val="000000"/>
                        </a:buClr>
                        <a:buFont typeface="Arial"/>
                      </a:pPr>
                      <a:r>
                        <a:rPr lang="en-US" sz="1100" b="0" i="0" u="none" strike="noStrike" cap="none" dirty="0">
                          <a:solidFill>
                            <a:schemeClr val="dk1"/>
                          </a:solidFill>
                          <a:latin typeface="+mn-lt"/>
                          <a:ea typeface="+mn-ea"/>
                          <a:cs typeface="+mn-cs"/>
                          <a:sym typeface="Arial"/>
                        </a:rPr>
                        <a:t>7860</a:t>
                      </a:r>
                      <a:r>
                        <a:rPr lang="en-US" altLang="zh-CN" sz="1100" b="0" i="0" u="none" strike="noStrike" cap="none" dirty="0">
                          <a:solidFill>
                            <a:schemeClr val="dk1"/>
                          </a:solidFill>
                          <a:latin typeface="+mn-lt"/>
                          <a:ea typeface="+mn-ea"/>
                          <a:cs typeface="+mn-cs"/>
                          <a:sym typeface="Arial"/>
                        </a:rPr>
                        <a:t>.36</a:t>
                      </a:r>
                      <a:endParaRPr lang="en-US" sz="1100" b="0" i="0" u="none" strike="noStrike" cap="none" dirty="0">
                        <a:solidFill>
                          <a:schemeClr val="dk1"/>
                        </a:solidFill>
                        <a:latin typeface="+mn-lt"/>
                        <a:ea typeface="+mn-ea"/>
                        <a:cs typeface="+mn-cs"/>
                        <a:sym typeface="Arial"/>
                      </a:endParaRPr>
                    </a:p>
                  </a:txBody>
                  <a:tcPr marL="84200" marR="84200" marT="42101" marB="42101"/>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a:solidFill>
                            <a:schemeClr val="dk1"/>
                          </a:solidFill>
                          <a:latin typeface="+mn-lt"/>
                          <a:ea typeface="+mn-ea"/>
                          <a:cs typeface="+mn-cs"/>
                          <a:sym typeface="Arial"/>
                        </a:rPr>
                        <a:t>-29268.17</a:t>
                      </a:r>
                      <a:endParaRPr lang="en-US" sz="1100" b="0" i="0" u="none" strike="noStrike" cap="none">
                        <a:solidFill>
                          <a:schemeClr val="dk1"/>
                        </a:solidFill>
                        <a:latin typeface="+mn-lt"/>
                        <a:ea typeface="+mn-ea"/>
                        <a:cs typeface="+mn-cs"/>
                        <a:sym typeface="Arial"/>
                      </a:endParaRPr>
                    </a:p>
                  </a:txBody>
                  <a:tcPr marL="84200" marR="84200" marT="42101" marB="42101"/>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181696.44</a:t>
                      </a:r>
                      <a:endParaRPr lang="en-US" sz="1100" b="0" i="0" u="none" strike="noStrike" cap="none" dirty="0">
                        <a:solidFill>
                          <a:schemeClr val="dk1"/>
                        </a:solidFill>
                        <a:latin typeface="+mn-lt"/>
                        <a:ea typeface="+mn-ea"/>
                        <a:cs typeface="+mn-cs"/>
                        <a:sym typeface="Arial"/>
                      </a:endParaRPr>
                    </a:p>
                  </a:txBody>
                  <a:tcPr marL="84200" marR="84200" marT="42101" marB="42101"/>
                </a:tc>
                <a:extLst>
                  <a:ext uri="{0D108BD9-81ED-4DB2-BD59-A6C34878D82A}">
                    <a16:rowId xmlns:a16="http://schemas.microsoft.com/office/drawing/2014/main" val="1045792099"/>
                  </a:ext>
                </a:extLst>
              </a:tr>
              <a:tr h="370840">
                <a:tc>
                  <a:txBody>
                    <a:bodyPr/>
                    <a:lstStyle/>
                    <a:p>
                      <a:r>
                        <a:rPr lang="en-US" b="1" dirty="0"/>
                        <a:t>Random Forest</a:t>
                      </a:r>
                    </a:p>
                  </a:txBody>
                  <a:tcPr/>
                </a:tc>
                <a:tc>
                  <a:txBody>
                    <a:bodyPr/>
                    <a:lstStyle/>
                    <a:p>
                      <a:pPr marR="0" algn="l" rtl="0">
                        <a:lnSpc>
                          <a:spcPct val="100000"/>
                        </a:lnSpc>
                        <a:spcBef>
                          <a:spcPts val="0"/>
                        </a:spcBef>
                        <a:spcAft>
                          <a:spcPts val="0"/>
                        </a:spcAft>
                        <a:buClr>
                          <a:srgbClr val="000000"/>
                        </a:buClr>
                        <a:buFont typeface="Arial"/>
                      </a:pPr>
                      <a:r>
                        <a:rPr lang="en-US" altLang="zh-CN" sz="1100" b="1" i="0" u="none" strike="noStrike" cap="none" dirty="0">
                          <a:solidFill>
                            <a:schemeClr val="dk1"/>
                          </a:solidFill>
                          <a:latin typeface="+mn-lt"/>
                          <a:ea typeface="+mn-ea"/>
                          <a:cs typeface="+mn-cs"/>
                          <a:sym typeface="Arial"/>
                        </a:rPr>
                        <a:t>2106.16</a:t>
                      </a:r>
                      <a:endParaRPr lang="en-US" sz="1100" b="1"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altLang="zh-CN" sz="1100" b="1" i="0" u="none" strike="noStrike" cap="none" dirty="0">
                          <a:solidFill>
                            <a:schemeClr val="dk1"/>
                          </a:solidFill>
                          <a:latin typeface="+mn-lt"/>
                          <a:ea typeface="+mn-ea"/>
                          <a:cs typeface="+mn-cs"/>
                          <a:sym typeface="Arial"/>
                        </a:rPr>
                        <a:t>0.9997</a:t>
                      </a:r>
                      <a:endParaRPr lang="en-US" sz="1100" b="1"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altLang="zh-CN" sz="1100" b="1" i="0" u="none" strike="noStrike" cap="none" dirty="0">
                          <a:solidFill>
                            <a:schemeClr val="dk1"/>
                          </a:solidFill>
                          <a:latin typeface="+mn-lt"/>
                          <a:ea typeface="+mn-ea"/>
                          <a:cs typeface="+mn-cs"/>
                          <a:sym typeface="Arial"/>
                        </a:rPr>
                        <a:t>2110.09</a:t>
                      </a:r>
                      <a:endParaRPr lang="en-US" sz="1100" b="1"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429208360"/>
                  </a:ext>
                </a:extLst>
              </a:tr>
              <a:tr h="370840">
                <a:tc>
                  <a:txBody>
                    <a:bodyPr/>
                    <a:lstStyle/>
                    <a:p>
                      <a:r>
                        <a:rPr lang="en-US" dirty="0"/>
                        <a:t>Neural Network</a:t>
                      </a:r>
                    </a:p>
                  </a:txBody>
                  <a:tcPr/>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1185.73</a:t>
                      </a:r>
                      <a:endParaRPr lang="en-US" sz="1100" b="0" i="0" u="none" strike="noStrike" cap="none" dirty="0">
                        <a:solidFill>
                          <a:schemeClr val="dk1"/>
                        </a:solidFill>
                        <a:latin typeface="+mn-lt"/>
                        <a:ea typeface="+mn-ea"/>
                        <a:cs typeface="+mn-cs"/>
                        <a:sym typeface="Arial"/>
                      </a:endParaRP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100" b="0" i="0" u="none" strike="noStrike" cap="none" dirty="0">
                          <a:solidFill>
                            <a:schemeClr val="dk1"/>
                          </a:solidFill>
                          <a:latin typeface="+mn-lt"/>
                          <a:ea typeface="+mn-ea"/>
                          <a:cs typeface="+mn-cs"/>
                          <a:sym typeface="Arial"/>
                        </a:rPr>
                        <a:t>-4.99</a:t>
                      </a: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altLang="zh-CN" sz="1100" b="0" i="0" u="none" strike="noStrike" cap="none" dirty="0">
                          <a:solidFill>
                            <a:schemeClr val="dk1"/>
                          </a:solidFill>
                          <a:latin typeface="+mn-lt"/>
                          <a:ea typeface="+mn-ea"/>
                          <a:cs typeface="+mn-cs"/>
                          <a:sym typeface="Arial"/>
                        </a:rPr>
                        <a:t>140738.01</a:t>
                      </a:r>
                      <a:endParaRPr lang="en-US" sz="11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414870593"/>
                  </a:ext>
                </a:extLst>
              </a:tr>
            </a:tbl>
          </a:graphicData>
        </a:graphic>
      </p:graphicFrame>
    </p:spTree>
    <p:extLst>
      <p:ext uri="{BB962C8B-B14F-4D97-AF65-F5344CB8AC3E}">
        <p14:creationId xmlns:p14="http://schemas.microsoft.com/office/powerpoint/2010/main" val="826852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CB0BE08E-350D-F44F-AC7A-59BBE4F32DE6}"/>
              </a:ext>
            </a:extLst>
          </p:cNvPr>
          <p:cNvPicPr>
            <a:picLocks noChangeAspect="1"/>
          </p:cNvPicPr>
          <p:nvPr/>
        </p:nvPicPr>
        <p:blipFill>
          <a:blip r:embed="rId2"/>
          <a:stretch>
            <a:fillRect/>
          </a:stretch>
        </p:blipFill>
        <p:spPr>
          <a:xfrm>
            <a:off x="-1" y="-1"/>
            <a:ext cx="1030821" cy="593917"/>
          </a:xfrm>
          <a:prstGeom prst="rect">
            <a:avLst/>
          </a:prstGeom>
        </p:spPr>
      </p:pic>
      <p:grpSp>
        <p:nvGrpSpPr>
          <p:cNvPr id="6" name="Group 5">
            <a:extLst>
              <a:ext uri="{FF2B5EF4-FFF2-40B4-BE49-F238E27FC236}">
                <a16:creationId xmlns:a16="http://schemas.microsoft.com/office/drawing/2014/main" id="{C12D7552-D79F-0440-A18C-8714DC0733BE}"/>
              </a:ext>
            </a:extLst>
          </p:cNvPr>
          <p:cNvGrpSpPr/>
          <p:nvPr/>
        </p:nvGrpSpPr>
        <p:grpSpPr>
          <a:xfrm>
            <a:off x="1030821" y="21205"/>
            <a:ext cx="8113180" cy="466992"/>
            <a:chOff x="0" y="2"/>
            <a:chExt cx="9143999" cy="466992"/>
          </a:xfrm>
        </p:grpSpPr>
        <p:sp>
          <p:nvSpPr>
            <p:cNvPr id="7" name="矩形 1">
              <a:extLst>
                <a:ext uri="{FF2B5EF4-FFF2-40B4-BE49-F238E27FC236}">
                  <a16:creationId xmlns:a16="http://schemas.microsoft.com/office/drawing/2014/main" id="{EAC95AA3-9D3D-0744-9AC5-A3A1A06CBB73}"/>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文本框 12">
              <a:extLst>
                <a:ext uri="{FF2B5EF4-FFF2-40B4-BE49-F238E27FC236}">
                  <a16:creationId xmlns:a16="http://schemas.microsoft.com/office/drawing/2014/main" id="{D9FE67B7-3CC6-934A-B0D1-E1EAC16C4C9B}"/>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 5: Summary &amp; Conclusion</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10" name="Rectangle 12">
            <a:extLst>
              <a:ext uri="{FF2B5EF4-FFF2-40B4-BE49-F238E27FC236}">
                <a16:creationId xmlns:a16="http://schemas.microsoft.com/office/drawing/2014/main" id="{1A711AF0-6C7A-47AC-914E-0417E216E5CD}"/>
              </a:ext>
            </a:extLst>
          </p:cNvPr>
          <p:cNvSpPr/>
          <p:nvPr/>
        </p:nvSpPr>
        <p:spPr>
          <a:xfrm>
            <a:off x="548009" y="1001673"/>
            <a:ext cx="3457064" cy="2000548"/>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b="1" dirty="0">
                <a:solidFill>
                  <a:srgbClr val="222222"/>
                </a:solidFill>
                <a:latin typeface="arial" panose="020B0604020202020204" pitchFamily="34" charset="0"/>
              </a:rPr>
              <a:t>EDA</a:t>
            </a:r>
          </a:p>
          <a:p>
            <a:endParaRPr lang="en-US" altLang="zh-CN" b="1" dirty="0">
              <a:solidFill>
                <a:srgbClr val="222222"/>
              </a:solidFill>
              <a:latin typeface="arial" panose="020B0604020202020204" pitchFamily="34" charset="0"/>
            </a:endParaRPr>
          </a:p>
          <a:p>
            <a:pPr marL="171450" indent="-171450">
              <a:buFont typeface="Arial" panose="020B0604020202020204" pitchFamily="34" charset="0"/>
              <a:buChar char="•"/>
            </a:pPr>
            <a:r>
              <a:rPr lang="en-US" altLang="zh-CN" sz="1200" dirty="0">
                <a:solidFill>
                  <a:srgbClr val="222222"/>
                </a:solidFill>
                <a:latin typeface="arial" panose="020B0604020202020204" pitchFamily="34" charset="0"/>
              </a:rPr>
              <a:t>Wait time for machine 78 is the longest and machine 22 and 44 is the shortest (0 Hour).</a:t>
            </a:r>
          </a:p>
          <a:p>
            <a:endParaRPr lang="en-US" altLang="zh-CN" sz="1200" dirty="0">
              <a:solidFill>
                <a:srgbClr val="222222"/>
              </a:solidFill>
              <a:latin typeface="arial" panose="020B0604020202020204" pitchFamily="34" charset="0"/>
            </a:endParaRPr>
          </a:p>
          <a:p>
            <a:pPr marL="171450" indent="-171450">
              <a:buFont typeface="Arial" panose="020B0604020202020204" pitchFamily="34" charset="0"/>
              <a:buChar char="•"/>
            </a:pPr>
            <a:r>
              <a:rPr lang="en-US" altLang="zh-CN" sz="1200" dirty="0">
                <a:solidFill>
                  <a:srgbClr val="222222"/>
                </a:solidFill>
                <a:latin typeface="arial" panose="020B0604020202020204" pitchFamily="34" charset="0"/>
              </a:rPr>
              <a:t>The wait time of on-schedule orders is almost half of wait time of delay orders</a:t>
            </a:r>
          </a:p>
          <a:p>
            <a:endParaRPr lang="en-US" altLang="zh-CN" sz="1200" dirty="0">
              <a:solidFill>
                <a:srgbClr val="222222"/>
              </a:solidFill>
              <a:latin typeface="arial" panose="020B0604020202020204" pitchFamily="34" charset="0"/>
            </a:endParaRPr>
          </a:p>
          <a:p>
            <a:pPr marL="171450" indent="-171450">
              <a:buFont typeface="Arial" panose="020B0604020202020204" pitchFamily="34" charset="0"/>
              <a:buChar char="•"/>
            </a:pPr>
            <a:r>
              <a:rPr lang="en-US" altLang="zh-CN" sz="1200" dirty="0">
                <a:solidFill>
                  <a:srgbClr val="222222"/>
                </a:solidFill>
                <a:latin typeface="arial" panose="020B0604020202020204" pitchFamily="34" charset="0"/>
              </a:rPr>
              <a:t>A1, AK(Alloy) coils are more likely go to the long wait machine</a:t>
            </a:r>
          </a:p>
        </p:txBody>
      </p:sp>
      <p:sp>
        <p:nvSpPr>
          <p:cNvPr id="18" name="Rectangle 12">
            <a:extLst>
              <a:ext uri="{FF2B5EF4-FFF2-40B4-BE49-F238E27FC236}">
                <a16:creationId xmlns:a16="http://schemas.microsoft.com/office/drawing/2014/main" id="{58EEA094-49BC-4D65-99AC-11ACC46032FF}"/>
              </a:ext>
            </a:extLst>
          </p:cNvPr>
          <p:cNvSpPr/>
          <p:nvPr/>
        </p:nvSpPr>
        <p:spPr>
          <a:xfrm>
            <a:off x="548009" y="3423364"/>
            <a:ext cx="3457065" cy="1077218"/>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b="1" dirty="0">
                <a:solidFill>
                  <a:srgbClr val="222222"/>
                </a:solidFill>
                <a:latin typeface="arial" panose="020B0604020202020204" pitchFamily="34" charset="0"/>
              </a:rPr>
              <a:t>Predictive Model</a:t>
            </a:r>
          </a:p>
          <a:p>
            <a:endParaRPr lang="en-US" altLang="zh-CN" b="1"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200" dirty="0">
                <a:solidFill>
                  <a:srgbClr val="222222"/>
                </a:solidFill>
                <a:latin typeface="arial" panose="020B0604020202020204" pitchFamily="34" charset="0"/>
              </a:rPr>
              <a:t>Random Forest model has the best performance and can be used in wait time prediction</a:t>
            </a:r>
          </a:p>
        </p:txBody>
      </p:sp>
      <p:sp>
        <p:nvSpPr>
          <p:cNvPr id="23" name="Rectangle 12">
            <a:extLst>
              <a:ext uri="{FF2B5EF4-FFF2-40B4-BE49-F238E27FC236}">
                <a16:creationId xmlns:a16="http://schemas.microsoft.com/office/drawing/2014/main" id="{09A8D9DA-96A0-4C42-9330-418A673E2AB6}"/>
              </a:ext>
            </a:extLst>
          </p:cNvPr>
          <p:cNvSpPr/>
          <p:nvPr/>
        </p:nvSpPr>
        <p:spPr>
          <a:xfrm>
            <a:off x="5254121" y="1266942"/>
            <a:ext cx="3457064" cy="3077766"/>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b="1" dirty="0">
                <a:solidFill>
                  <a:srgbClr val="222222"/>
                </a:solidFill>
                <a:latin typeface="arial" panose="020B0604020202020204" pitchFamily="34" charset="0"/>
              </a:rPr>
              <a:t>Recommendation</a:t>
            </a:r>
          </a:p>
          <a:p>
            <a:endParaRPr lang="en-US" altLang="zh-CN" b="1"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dirty="0">
                <a:solidFill>
                  <a:srgbClr val="222222"/>
                </a:solidFill>
                <a:latin typeface="arial" panose="020B0604020202020204" pitchFamily="34" charset="0"/>
              </a:rPr>
              <a:t>Buy more machine 78 if budget permits</a:t>
            </a:r>
          </a:p>
          <a:p>
            <a:endParaRPr lang="en-US" altLang="zh-CN"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dirty="0">
                <a:solidFill>
                  <a:srgbClr val="222222"/>
                </a:solidFill>
                <a:latin typeface="arial" panose="020B0604020202020204" pitchFamily="34" charset="0"/>
              </a:rPr>
              <a:t>Some machine 22 and 44 may be unused in production since the wait time is 0</a:t>
            </a:r>
          </a:p>
          <a:p>
            <a:endParaRPr lang="en-US" altLang="zh-CN"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dirty="0">
                <a:solidFill>
                  <a:srgbClr val="222222"/>
                </a:solidFill>
                <a:latin typeface="arial" panose="020B0604020202020204" pitchFamily="34" charset="0"/>
              </a:rPr>
              <a:t>Adjusting the delivery date according to the predictive wait time can reduce order delay</a:t>
            </a:r>
          </a:p>
          <a:p>
            <a:pPr marL="285750" indent="-285750">
              <a:buFont typeface="Arial" panose="020B0604020202020204" pitchFamily="34" charset="0"/>
              <a:buChar char="•"/>
            </a:pPr>
            <a:endParaRPr lang="en-US" altLang="zh-CN" b="1" dirty="0">
              <a:solidFill>
                <a:srgbClr val="222222"/>
              </a:solidFill>
              <a:latin typeface="arial" panose="020B0604020202020204" pitchFamily="34" charset="0"/>
            </a:endParaRPr>
          </a:p>
          <a:p>
            <a:endParaRPr lang="en-US" altLang="zh-CN" sz="1200" dirty="0">
              <a:solidFill>
                <a:srgbClr val="222222"/>
              </a:solidFill>
              <a:latin typeface="arial" panose="020B0604020202020204" pitchFamily="34" charset="0"/>
            </a:endParaRPr>
          </a:p>
        </p:txBody>
      </p:sp>
      <p:cxnSp>
        <p:nvCxnSpPr>
          <p:cNvPr id="25" name="直接箭头连接符 24">
            <a:extLst>
              <a:ext uri="{FF2B5EF4-FFF2-40B4-BE49-F238E27FC236}">
                <a16:creationId xmlns:a16="http://schemas.microsoft.com/office/drawing/2014/main" id="{FCFBC9D7-0D8C-4806-90AC-5CDA4B68A5BD}"/>
              </a:ext>
            </a:extLst>
          </p:cNvPr>
          <p:cNvCxnSpPr>
            <a:cxnSpLocks/>
            <a:stCxn id="10" idx="3"/>
            <a:endCxn id="23" idx="1"/>
          </p:cNvCxnSpPr>
          <p:nvPr/>
        </p:nvCxnSpPr>
        <p:spPr>
          <a:xfrm>
            <a:off x="4005073" y="2001947"/>
            <a:ext cx="1249048" cy="80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158097C-A99F-4B50-B25B-C13F3011516A}"/>
              </a:ext>
            </a:extLst>
          </p:cNvPr>
          <p:cNvCxnSpPr>
            <a:cxnSpLocks/>
            <a:stCxn id="18" idx="3"/>
            <a:endCxn id="23" idx="1"/>
          </p:cNvCxnSpPr>
          <p:nvPr/>
        </p:nvCxnSpPr>
        <p:spPr>
          <a:xfrm flipV="1">
            <a:off x="4005074" y="2805825"/>
            <a:ext cx="1249047" cy="1156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179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3FA7D272-EDE8-AB41-AEAB-148F0AC686A4}"/>
              </a:ext>
            </a:extLst>
          </p:cNvPr>
          <p:cNvPicPr>
            <a:picLocks noChangeAspect="1"/>
          </p:cNvPicPr>
          <p:nvPr/>
        </p:nvPicPr>
        <p:blipFill rotWithShape="1">
          <a:blip r:embed="rId2"/>
          <a:srcRect t="16035"/>
          <a:stretch/>
        </p:blipFill>
        <p:spPr>
          <a:xfrm>
            <a:off x="-1" y="0"/>
            <a:ext cx="8238173" cy="5147390"/>
          </a:xfrm>
          <a:prstGeom prst="rect">
            <a:avLst/>
          </a:prstGeom>
        </p:spPr>
      </p:pic>
      <p:sp>
        <p:nvSpPr>
          <p:cNvPr id="5" name="Title 1">
            <a:extLst>
              <a:ext uri="{FF2B5EF4-FFF2-40B4-BE49-F238E27FC236}">
                <a16:creationId xmlns:a16="http://schemas.microsoft.com/office/drawing/2014/main" id="{9E9F7954-F7B2-6F4C-A043-5AC7184BB518}"/>
              </a:ext>
            </a:extLst>
          </p:cNvPr>
          <p:cNvSpPr>
            <a:spLocks noGrp="1"/>
          </p:cNvSpPr>
          <p:nvPr>
            <p:ph type="title"/>
          </p:nvPr>
        </p:nvSpPr>
        <p:spPr>
          <a:xfrm>
            <a:off x="5054601" y="2363760"/>
            <a:ext cx="2943772" cy="851803"/>
          </a:xfrm>
        </p:spPr>
        <p:txBody>
          <a:bodyPr>
            <a:normAutofit fontScale="90000"/>
          </a:bodyPr>
          <a:lstStyle/>
          <a:p>
            <a:r>
              <a:rPr lang="en-US" sz="4000" dirty="0"/>
              <a:t>THANK YOU</a:t>
            </a:r>
          </a:p>
        </p:txBody>
      </p:sp>
    </p:spTree>
    <p:extLst>
      <p:ext uri="{BB962C8B-B14F-4D97-AF65-F5344CB8AC3E}">
        <p14:creationId xmlns:p14="http://schemas.microsoft.com/office/powerpoint/2010/main" val="70948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p:nvPr/>
        </p:nvSpPr>
        <p:spPr>
          <a:xfrm>
            <a:off x="2719085" y="1291936"/>
            <a:ext cx="799200" cy="2631600"/>
          </a:xfrm>
          <a:prstGeom prst="rect">
            <a:avLst/>
          </a:prstGeom>
          <a:solidFill>
            <a:srgbClr val="CFE2F3"/>
          </a:solidFill>
          <a:ln>
            <a:noFill/>
          </a:ln>
          <a:effectLst>
            <a:outerShdw blurRad="1257300" dist="304800" algn="bl" rotWithShape="0">
              <a:srgbClr val="CCCCCC">
                <a:alpha val="0"/>
              </a:srgbClr>
            </a:outerShdw>
            <a:reflection stA="79000" endPos="13000" fadeDir="5400012" sy="-100000" algn="bl" rotWithShape="0"/>
          </a:effectLst>
        </p:spPr>
        <p:txBody>
          <a:bodyPr spcFirstLastPara="1" wrap="square" lIns="68569" tIns="68569" rIns="68569" bIns="68569" anchor="ctr" anchorCtr="0">
            <a:noAutofit/>
          </a:bodyPr>
          <a:lstStyle/>
          <a:p>
            <a:endParaRPr sz="1050"/>
          </a:p>
        </p:txBody>
      </p:sp>
      <p:sp>
        <p:nvSpPr>
          <p:cNvPr id="201" name="Google Shape;201;p9"/>
          <p:cNvSpPr/>
          <p:nvPr/>
        </p:nvSpPr>
        <p:spPr>
          <a:xfrm>
            <a:off x="325638" y="1680172"/>
            <a:ext cx="836270" cy="196552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68569" tIns="34275" rIns="68569" bIns="34275" anchor="ctr" anchorCtr="0">
            <a:noAutofit/>
          </a:bodyPr>
          <a:lstStyle/>
          <a:p>
            <a:pPr algn="ctr"/>
            <a:r>
              <a:rPr lang="en-US" sz="1050" b="1" dirty="0">
                <a:solidFill>
                  <a:schemeClr val="lt1"/>
                </a:solidFill>
                <a:latin typeface="Times New Roman"/>
                <a:ea typeface="Times New Roman"/>
                <a:cs typeface="Times New Roman"/>
                <a:sym typeface="Times New Roman"/>
              </a:rPr>
              <a:t>Scope of Work</a:t>
            </a:r>
            <a:endParaRPr sz="1050" b="1" dirty="0">
              <a:solidFill>
                <a:schemeClr val="lt1"/>
              </a:solidFill>
              <a:latin typeface="Times New Roman"/>
              <a:ea typeface="Times New Roman"/>
              <a:cs typeface="Times New Roman"/>
              <a:sym typeface="Times New Roman"/>
            </a:endParaRPr>
          </a:p>
        </p:txBody>
      </p:sp>
      <p:sp>
        <p:nvSpPr>
          <p:cNvPr id="204" name="Google Shape;204;p9"/>
          <p:cNvSpPr/>
          <p:nvPr/>
        </p:nvSpPr>
        <p:spPr>
          <a:xfrm>
            <a:off x="1388421" y="884455"/>
            <a:ext cx="79560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825" b="1" dirty="0">
                <a:solidFill>
                  <a:schemeClr val="lt1"/>
                </a:solidFill>
                <a:latin typeface="Times New Roman"/>
                <a:ea typeface="Times New Roman"/>
                <a:cs typeface="Times New Roman"/>
                <a:sym typeface="Times New Roman"/>
              </a:rPr>
              <a:t>Feb. 24-Mar. 1</a:t>
            </a:r>
            <a:endParaRPr sz="825" b="1" dirty="0">
              <a:solidFill>
                <a:schemeClr val="lt1"/>
              </a:solidFill>
              <a:latin typeface="Times New Roman"/>
              <a:ea typeface="Times New Roman"/>
              <a:cs typeface="Times New Roman"/>
              <a:sym typeface="Times New Roman"/>
            </a:endParaRPr>
          </a:p>
        </p:txBody>
      </p:sp>
      <p:sp>
        <p:nvSpPr>
          <p:cNvPr id="205" name="Google Shape;205;p9"/>
          <p:cNvSpPr/>
          <p:nvPr/>
        </p:nvSpPr>
        <p:spPr>
          <a:xfrm>
            <a:off x="2202087" y="884455"/>
            <a:ext cx="6790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dirty="0">
                <a:solidFill>
                  <a:schemeClr val="lt1"/>
                </a:solidFill>
                <a:latin typeface="Times New Roman"/>
                <a:ea typeface="Times New Roman"/>
                <a:cs typeface="Times New Roman"/>
                <a:sym typeface="Times New Roman"/>
              </a:rPr>
              <a:t>Mar. 2-8</a:t>
            </a:r>
            <a:endParaRPr sz="900" b="1" dirty="0">
              <a:solidFill>
                <a:schemeClr val="lt1"/>
              </a:solidFill>
              <a:latin typeface="Times New Roman"/>
              <a:ea typeface="Times New Roman"/>
              <a:cs typeface="Times New Roman"/>
              <a:sym typeface="Times New Roman"/>
            </a:endParaRPr>
          </a:p>
        </p:txBody>
      </p:sp>
      <p:sp>
        <p:nvSpPr>
          <p:cNvPr id="206" name="Google Shape;206;p9"/>
          <p:cNvSpPr/>
          <p:nvPr/>
        </p:nvSpPr>
        <p:spPr>
          <a:xfrm>
            <a:off x="2893874" y="882674"/>
            <a:ext cx="6790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a:solidFill>
                  <a:schemeClr val="lt1"/>
                </a:solidFill>
                <a:latin typeface="Times New Roman"/>
                <a:ea typeface="Times New Roman"/>
                <a:cs typeface="Times New Roman"/>
                <a:sym typeface="Times New Roman"/>
              </a:rPr>
              <a:t>Mar. 9-15</a:t>
            </a:r>
            <a:endParaRPr sz="900" b="1">
              <a:solidFill>
                <a:schemeClr val="lt1"/>
              </a:solidFill>
              <a:latin typeface="Times New Roman"/>
              <a:ea typeface="Times New Roman"/>
              <a:cs typeface="Times New Roman"/>
              <a:sym typeface="Times New Roman"/>
            </a:endParaRPr>
          </a:p>
        </p:txBody>
      </p:sp>
      <p:sp>
        <p:nvSpPr>
          <p:cNvPr id="207" name="Google Shape;207;p9"/>
          <p:cNvSpPr/>
          <p:nvPr/>
        </p:nvSpPr>
        <p:spPr>
          <a:xfrm>
            <a:off x="3588327" y="884455"/>
            <a:ext cx="6790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dirty="0">
                <a:solidFill>
                  <a:schemeClr val="lt1"/>
                </a:solidFill>
                <a:latin typeface="Times New Roman"/>
                <a:ea typeface="Times New Roman"/>
                <a:cs typeface="Times New Roman"/>
                <a:sym typeface="Times New Roman"/>
              </a:rPr>
              <a:t>Mar. 16-22</a:t>
            </a:r>
            <a:endParaRPr sz="900" b="1" dirty="0">
              <a:solidFill>
                <a:schemeClr val="lt1"/>
              </a:solidFill>
              <a:latin typeface="Times New Roman"/>
              <a:ea typeface="Times New Roman"/>
              <a:cs typeface="Times New Roman"/>
              <a:sym typeface="Times New Roman"/>
            </a:endParaRPr>
          </a:p>
        </p:txBody>
      </p:sp>
      <p:sp>
        <p:nvSpPr>
          <p:cNvPr id="208" name="Google Shape;208;p9"/>
          <p:cNvSpPr/>
          <p:nvPr/>
        </p:nvSpPr>
        <p:spPr>
          <a:xfrm>
            <a:off x="4282773" y="882674"/>
            <a:ext cx="681975"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dirty="0">
                <a:solidFill>
                  <a:schemeClr val="lt1"/>
                </a:solidFill>
                <a:latin typeface="Times New Roman"/>
                <a:ea typeface="Times New Roman"/>
                <a:cs typeface="Times New Roman"/>
                <a:sym typeface="Times New Roman"/>
              </a:rPr>
              <a:t>Mar. 23-29</a:t>
            </a:r>
            <a:endParaRPr sz="900" b="1" dirty="0">
              <a:solidFill>
                <a:schemeClr val="lt1"/>
              </a:solidFill>
              <a:latin typeface="Times New Roman"/>
              <a:ea typeface="Times New Roman"/>
              <a:cs typeface="Times New Roman"/>
              <a:sym typeface="Times New Roman"/>
            </a:endParaRPr>
          </a:p>
        </p:txBody>
      </p:sp>
      <p:sp>
        <p:nvSpPr>
          <p:cNvPr id="209" name="Google Shape;209;p9"/>
          <p:cNvSpPr/>
          <p:nvPr/>
        </p:nvSpPr>
        <p:spPr>
          <a:xfrm>
            <a:off x="8431820" y="4018788"/>
            <a:ext cx="171450" cy="171450"/>
          </a:xfrm>
          <a:prstGeom prst="triangle">
            <a:avLst>
              <a:gd name="adj" fmla="val 50000"/>
            </a:avLst>
          </a:prstGeom>
          <a:solidFill>
            <a:srgbClr val="2F5496"/>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sp>
        <p:nvSpPr>
          <p:cNvPr id="210" name="Google Shape;210;p9"/>
          <p:cNvSpPr txBox="1"/>
          <p:nvPr/>
        </p:nvSpPr>
        <p:spPr>
          <a:xfrm>
            <a:off x="8081681" y="4228025"/>
            <a:ext cx="1002272" cy="346218"/>
          </a:xfrm>
          <a:prstGeom prst="rect">
            <a:avLst/>
          </a:prstGeom>
          <a:noFill/>
          <a:ln>
            <a:noFill/>
          </a:ln>
        </p:spPr>
        <p:txBody>
          <a:bodyPr spcFirstLastPara="1" wrap="square" lIns="68569" tIns="34275" rIns="68569" bIns="34275" anchor="t" anchorCtr="0">
            <a:spAutoFit/>
          </a:bodyPr>
          <a:lstStyle/>
          <a:p>
            <a:pPr algn="ctr"/>
            <a:r>
              <a:rPr lang="en-US" sz="900" b="1">
                <a:latin typeface="Times New Roman"/>
                <a:ea typeface="Times New Roman"/>
                <a:cs typeface="Times New Roman"/>
                <a:sym typeface="Times New Roman"/>
              </a:rPr>
              <a:t>We are here!</a:t>
            </a:r>
            <a:endParaRPr sz="1050"/>
          </a:p>
          <a:p>
            <a:pPr algn="ctr"/>
            <a:r>
              <a:rPr lang="en-US" sz="900">
                <a:latin typeface="Times New Roman"/>
                <a:ea typeface="Times New Roman"/>
                <a:cs typeface="Times New Roman"/>
                <a:sym typeface="Times New Roman"/>
              </a:rPr>
              <a:t>Final Presentation</a:t>
            </a:r>
            <a:endParaRPr sz="1050"/>
          </a:p>
        </p:txBody>
      </p:sp>
      <p:sp>
        <p:nvSpPr>
          <p:cNvPr id="212" name="Google Shape;212;p9"/>
          <p:cNvSpPr/>
          <p:nvPr/>
        </p:nvSpPr>
        <p:spPr>
          <a:xfrm>
            <a:off x="7413113" y="3967670"/>
            <a:ext cx="171450" cy="171450"/>
          </a:xfrm>
          <a:prstGeom prst="triangle">
            <a:avLst>
              <a:gd name="adj" fmla="val 50000"/>
            </a:avLst>
          </a:prstGeom>
          <a:solidFill>
            <a:srgbClr val="00B0F0"/>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cxnSp>
        <p:nvCxnSpPr>
          <p:cNvPr id="217" name="Google Shape;217;p9"/>
          <p:cNvCxnSpPr/>
          <p:nvPr/>
        </p:nvCxnSpPr>
        <p:spPr>
          <a:xfrm>
            <a:off x="3588327" y="1295452"/>
            <a:ext cx="0" cy="2607300"/>
          </a:xfrm>
          <a:prstGeom prst="straightConnector1">
            <a:avLst/>
          </a:prstGeom>
          <a:noFill/>
          <a:ln w="9525" cap="flat" cmpd="sng">
            <a:solidFill>
              <a:schemeClr val="dk1"/>
            </a:solidFill>
            <a:prstDash val="dot"/>
            <a:round/>
            <a:headEnd type="none" w="sm" len="sm"/>
            <a:tailEnd type="none" w="sm" len="sm"/>
          </a:ln>
        </p:spPr>
      </p:cxnSp>
      <p:sp>
        <p:nvSpPr>
          <p:cNvPr id="218" name="Google Shape;218;p9"/>
          <p:cNvSpPr/>
          <p:nvPr/>
        </p:nvSpPr>
        <p:spPr>
          <a:xfrm>
            <a:off x="4974579" y="882674"/>
            <a:ext cx="79560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825" b="1" dirty="0">
                <a:solidFill>
                  <a:schemeClr val="lt1"/>
                </a:solidFill>
                <a:latin typeface="Times New Roman"/>
                <a:ea typeface="Times New Roman"/>
                <a:cs typeface="Times New Roman"/>
                <a:sym typeface="Times New Roman"/>
              </a:rPr>
              <a:t>Mar. 30-Apr. 5 </a:t>
            </a:r>
            <a:endParaRPr sz="825" b="1" dirty="0">
              <a:solidFill>
                <a:schemeClr val="lt1"/>
              </a:solidFill>
              <a:latin typeface="Times New Roman"/>
              <a:ea typeface="Times New Roman"/>
              <a:cs typeface="Times New Roman"/>
              <a:sym typeface="Times New Roman"/>
            </a:endParaRPr>
          </a:p>
        </p:txBody>
      </p:sp>
      <p:sp>
        <p:nvSpPr>
          <p:cNvPr id="219" name="Google Shape;219;p9"/>
          <p:cNvSpPr/>
          <p:nvPr/>
        </p:nvSpPr>
        <p:spPr>
          <a:xfrm>
            <a:off x="5789453" y="882674"/>
            <a:ext cx="6457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825" b="1" dirty="0">
                <a:solidFill>
                  <a:schemeClr val="lt1"/>
                </a:solidFill>
                <a:latin typeface="Times New Roman"/>
                <a:ea typeface="Times New Roman"/>
                <a:cs typeface="Times New Roman"/>
                <a:sym typeface="Times New Roman"/>
              </a:rPr>
              <a:t>Apr. 6-12</a:t>
            </a:r>
            <a:endParaRPr sz="825" b="1" dirty="0">
              <a:solidFill>
                <a:schemeClr val="lt1"/>
              </a:solidFill>
              <a:latin typeface="Times New Roman"/>
              <a:ea typeface="Times New Roman"/>
              <a:cs typeface="Times New Roman"/>
              <a:sym typeface="Times New Roman"/>
            </a:endParaRPr>
          </a:p>
        </p:txBody>
      </p:sp>
      <p:sp>
        <p:nvSpPr>
          <p:cNvPr id="220" name="Google Shape;220;p9"/>
          <p:cNvSpPr/>
          <p:nvPr/>
        </p:nvSpPr>
        <p:spPr>
          <a:xfrm>
            <a:off x="6455852" y="882674"/>
            <a:ext cx="6790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dirty="0">
                <a:solidFill>
                  <a:schemeClr val="lt1"/>
                </a:solidFill>
                <a:latin typeface="Times New Roman"/>
                <a:cs typeface="Times New Roman"/>
                <a:sym typeface="Times New Roman"/>
              </a:rPr>
              <a:t>Apr</a:t>
            </a:r>
            <a:r>
              <a:rPr lang="en-US" sz="900" b="1" dirty="0">
                <a:solidFill>
                  <a:schemeClr val="lt1"/>
                </a:solidFill>
                <a:latin typeface="Times New Roman"/>
                <a:ea typeface="Times New Roman"/>
                <a:cs typeface="Times New Roman"/>
                <a:sym typeface="Times New Roman"/>
              </a:rPr>
              <a:t>. 13-19</a:t>
            </a:r>
            <a:endParaRPr sz="900" b="1" dirty="0">
              <a:solidFill>
                <a:schemeClr val="lt1"/>
              </a:solidFill>
              <a:latin typeface="Times New Roman"/>
              <a:ea typeface="Times New Roman"/>
              <a:cs typeface="Times New Roman"/>
              <a:sym typeface="Times New Roman"/>
            </a:endParaRPr>
          </a:p>
        </p:txBody>
      </p:sp>
      <p:cxnSp>
        <p:nvCxnSpPr>
          <p:cNvPr id="223" name="Google Shape;223;p9"/>
          <p:cNvCxnSpPr/>
          <p:nvPr/>
        </p:nvCxnSpPr>
        <p:spPr>
          <a:xfrm>
            <a:off x="7495076" y="1267832"/>
            <a:ext cx="0" cy="2607300"/>
          </a:xfrm>
          <a:prstGeom prst="straightConnector1">
            <a:avLst/>
          </a:prstGeom>
          <a:noFill/>
          <a:ln w="9525" cap="flat" cmpd="sng">
            <a:solidFill>
              <a:schemeClr val="dk1"/>
            </a:solidFill>
            <a:prstDash val="dot"/>
            <a:round/>
            <a:headEnd type="none" w="sm" len="sm"/>
            <a:tailEnd type="none" w="sm" len="sm"/>
          </a:ln>
        </p:spPr>
      </p:cxnSp>
      <p:cxnSp>
        <p:nvCxnSpPr>
          <p:cNvPr id="224" name="Google Shape;224;p9"/>
          <p:cNvCxnSpPr/>
          <p:nvPr/>
        </p:nvCxnSpPr>
        <p:spPr>
          <a:xfrm>
            <a:off x="8517539" y="1399032"/>
            <a:ext cx="0" cy="2607750"/>
          </a:xfrm>
          <a:prstGeom prst="straightConnector1">
            <a:avLst/>
          </a:prstGeom>
          <a:noFill/>
          <a:ln w="9525" cap="flat" cmpd="sng">
            <a:solidFill>
              <a:schemeClr val="dk1"/>
            </a:solidFill>
            <a:prstDash val="dot"/>
            <a:round/>
            <a:headEnd type="none" w="sm" len="sm"/>
            <a:tailEnd type="none" w="sm" len="sm"/>
          </a:ln>
        </p:spPr>
      </p:cxnSp>
      <p:cxnSp>
        <p:nvCxnSpPr>
          <p:cNvPr id="228" name="Google Shape;228;p9"/>
          <p:cNvCxnSpPr/>
          <p:nvPr/>
        </p:nvCxnSpPr>
        <p:spPr>
          <a:xfrm>
            <a:off x="1385510" y="1267832"/>
            <a:ext cx="0" cy="2607835"/>
          </a:xfrm>
          <a:prstGeom prst="straightConnector1">
            <a:avLst/>
          </a:prstGeom>
          <a:noFill/>
          <a:ln w="9525" cap="flat" cmpd="sng">
            <a:solidFill>
              <a:schemeClr val="dk1"/>
            </a:solidFill>
            <a:prstDash val="dot"/>
            <a:round/>
            <a:headEnd type="none" w="sm" len="sm"/>
            <a:tailEnd type="none" w="sm" len="sm"/>
          </a:ln>
        </p:spPr>
      </p:cxnSp>
      <p:sp>
        <p:nvSpPr>
          <p:cNvPr id="230" name="Google Shape;230;p9"/>
          <p:cNvSpPr/>
          <p:nvPr/>
        </p:nvSpPr>
        <p:spPr>
          <a:xfrm>
            <a:off x="1299785" y="3971060"/>
            <a:ext cx="171450" cy="171450"/>
          </a:xfrm>
          <a:prstGeom prst="triangle">
            <a:avLst>
              <a:gd name="adj" fmla="val 50000"/>
            </a:avLst>
          </a:prstGeom>
          <a:solidFill>
            <a:srgbClr val="00B0F0"/>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sp>
        <p:nvSpPr>
          <p:cNvPr id="231" name="Google Shape;231;p9"/>
          <p:cNvSpPr txBox="1"/>
          <p:nvPr/>
        </p:nvSpPr>
        <p:spPr>
          <a:xfrm>
            <a:off x="1044635" y="4205926"/>
            <a:ext cx="681750" cy="484718"/>
          </a:xfrm>
          <a:prstGeom prst="rect">
            <a:avLst/>
          </a:prstGeom>
          <a:noFill/>
          <a:ln>
            <a:noFill/>
          </a:ln>
        </p:spPr>
        <p:txBody>
          <a:bodyPr spcFirstLastPara="1" wrap="square" lIns="68569" tIns="34275" rIns="68569" bIns="34275" anchor="t" anchorCtr="0">
            <a:spAutoFit/>
          </a:bodyPr>
          <a:lstStyle/>
          <a:p>
            <a:pPr algn="ctr"/>
            <a:r>
              <a:rPr lang="en-US" sz="900" dirty="0">
                <a:latin typeface="Times New Roman"/>
                <a:ea typeface="Times New Roman"/>
                <a:cs typeface="Times New Roman"/>
                <a:sym typeface="Times New Roman"/>
              </a:rPr>
              <a:t>First meeting with Coach</a:t>
            </a:r>
            <a:endParaRPr sz="900" dirty="0">
              <a:latin typeface="Times New Roman"/>
              <a:ea typeface="Times New Roman"/>
              <a:cs typeface="Times New Roman"/>
              <a:sym typeface="Times New Roman"/>
            </a:endParaRPr>
          </a:p>
        </p:txBody>
      </p:sp>
      <p:sp>
        <p:nvSpPr>
          <p:cNvPr id="235" name="Google Shape;235;p9"/>
          <p:cNvSpPr/>
          <p:nvPr/>
        </p:nvSpPr>
        <p:spPr>
          <a:xfrm>
            <a:off x="3498732" y="3990405"/>
            <a:ext cx="171450" cy="171450"/>
          </a:xfrm>
          <a:prstGeom prst="triangle">
            <a:avLst>
              <a:gd name="adj" fmla="val 50000"/>
            </a:avLst>
          </a:prstGeom>
          <a:solidFill>
            <a:srgbClr val="00B0F0"/>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cxnSp>
        <p:nvCxnSpPr>
          <p:cNvPr id="236" name="Google Shape;236;p9"/>
          <p:cNvCxnSpPr/>
          <p:nvPr/>
        </p:nvCxnSpPr>
        <p:spPr>
          <a:xfrm>
            <a:off x="6435203" y="1267832"/>
            <a:ext cx="0" cy="2607300"/>
          </a:xfrm>
          <a:prstGeom prst="straightConnector1">
            <a:avLst/>
          </a:prstGeom>
          <a:noFill/>
          <a:ln w="9525" cap="flat" cmpd="sng">
            <a:solidFill>
              <a:schemeClr val="dk1"/>
            </a:solidFill>
            <a:prstDash val="dot"/>
            <a:round/>
            <a:headEnd type="none" w="sm" len="sm"/>
            <a:tailEnd type="none" w="sm" len="sm"/>
          </a:ln>
        </p:spPr>
      </p:cxnSp>
      <p:sp>
        <p:nvSpPr>
          <p:cNvPr id="238" name="Google Shape;238;p9"/>
          <p:cNvSpPr txBox="1"/>
          <p:nvPr/>
        </p:nvSpPr>
        <p:spPr>
          <a:xfrm>
            <a:off x="2826013" y="3931404"/>
            <a:ext cx="572625" cy="346218"/>
          </a:xfrm>
          <a:prstGeom prst="rect">
            <a:avLst/>
          </a:prstGeom>
          <a:noFill/>
          <a:ln>
            <a:noFill/>
          </a:ln>
        </p:spPr>
        <p:txBody>
          <a:bodyPr spcFirstLastPara="1" wrap="square" lIns="68569" tIns="34275" rIns="68569" bIns="34275" anchor="t" anchorCtr="0">
            <a:spAutoFit/>
          </a:bodyPr>
          <a:lstStyle/>
          <a:p>
            <a:pPr algn="ctr"/>
            <a:r>
              <a:rPr lang="en-US" sz="900" dirty="0">
                <a:latin typeface="Times New Roman"/>
                <a:ea typeface="Times New Roman"/>
                <a:cs typeface="Times New Roman"/>
                <a:sym typeface="Times New Roman"/>
              </a:rPr>
              <a:t>Spring Break</a:t>
            </a:r>
            <a:endParaRPr sz="1050" dirty="0"/>
          </a:p>
        </p:txBody>
      </p:sp>
      <p:sp>
        <p:nvSpPr>
          <p:cNvPr id="2" name="TextBox 1">
            <a:extLst>
              <a:ext uri="{FF2B5EF4-FFF2-40B4-BE49-F238E27FC236}">
                <a16:creationId xmlns:a16="http://schemas.microsoft.com/office/drawing/2014/main" id="{950812C7-D5A0-E841-AC49-4F75B8B269A5}"/>
              </a:ext>
            </a:extLst>
          </p:cNvPr>
          <p:cNvSpPr txBox="1"/>
          <p:nvPr/>
        </p:nvSpPr>
        <p:spPr>
          <a:xfrm>
            <a:off x="5699554" y="4837670"/>
            <a:ext cx="184731" cy="253916"/>
          </a:xfrm>
          <a:prstGeom prst="rect">
            <a:avLst/>
          </a:prstGeom>
          <a:noFill/>
        </p:spPr>
        <p:txBody>
          <a:bodyPr wrap="none" rtlCol="0">
            <a:spAutoFit/>
          </a:bodyPr>
          <a:lstStyle/>
          <a:p>
            <a:endParaRPr lang="en-US" sz="1050" dirty="0"/>
          </a:p>
        </p:txBody>
      </p:sp>
      <p:grpSp>
        <p:nvGrpSpPr>
          <p:cNvPr id="48" name="Group 47">
            <a:extLst>
              <a:ext uri="{FF2B5EF4-FFF2-40B4-BE49-F238E27FC236}">
                <a16:creationId xmlns:a16="http://schemas.microsoft.com/office/drawing/2014/main" id="{41F6F425-763D-4B4F-AA94-97D3FC062F49}"/>
              </a:ext>
            </a:extLst>
          </p:cNvPr>
          <p:cNvGrpSpPr/>
          <p:nvPr/>
        </p:nvGrpSpPr>
        <p:grpSpPr>
          <a:xfrm>
            <a:off x="1030821" y="21205"/>
            <a:ext cx="8113180" cy="466992"/>
            <a:chOff x="0" y="2"/>
            <a:chExt cx="9143999" cy="466992"/>
          </a:xfrm>
        </p:grpSpPr>
        <p:sp>
          <p:nvSpPr>
            <p:cNvPr id="49" name="矩形 1">
              <a:extLst>
                <a:ext uri="{FF2B5EF4-FFF2-40B4-BE49-F238E27FC236}">
                  <a16:creationId xmlns:a16="http://schemas.microsoft.com/office/drawing/2014/main" id="{3DAF6C28-4C29-C54F-B093-710F49FC880C}"/>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0" name="文本框 12">
              <a:extLst>
                <a:ext uri="{FF2B5EF4-FFF2-40B4-BE49-F238E27FC236}">
                  <a16:creationId xmlns:a16="http://schemas.microsoft.com/office/drawing/2014/main" id="{2EDC7007-97EF-9D40-B07C-CB9F249242D3}"/>
                </a:ext>
              </a:extLst>
            </p:cNvPr>
            <p:cNvSpPr txBox="1"/>
            <p:nvPr/>
          </p:nvSpPr>
          <p:spPr>
            <a:xfrm>
              <a:off x="11169"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Appendix - timeline</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51" name="Picture 50" descr="A picture containing drawing&#10;&#10;Description automatically generated">
            <a:extLst>
              <a:ext uri="{FF2B5EF4-FFF2-40B4-BE49-F238E27FC236}">
                <a16:creationId xmlns:a16="http://schemas.microsoft.com/office/drawing/2014/main" id="{1BABFD72-6B1A-4E44-A59E-003D08A3B0A0}"/>
              </a:ext>
            </a:extLst>
          </p:cNvPr>
          <p:cNvPicPr>
            <a:picLocks noChangeAspect="1"/>
          </p:cNvPicPr>
          <p:nvPr/>
        </p:nvPicPr>
        <p:blipFill>
          <a:blip r:embed="rId3"/>
          <a:stretch>
            <a:fillRect/>
          </a:stretch>
        </p:blipFill>
        <p:spPr>
          <a:xfrm>
            <a:off x="-1" y="-1"/>
            <a:ext cx="1030821" cy="593917"/>
          </a:xfrm>
          <a:prstGeom prst="rect">
            <a:avLst/>
          </a:prstGeom>
        </p:spPr>
      </p:pic>
      <p:sp>
        <p:nvSpPr>
          <p:cNvPr id="52" name="Google Shape;220;p9">
            <a:extLst>
              <a:ext uri="{FF2B5EF4-FFF2-40B4-BE49-F238E27FC236}">
                <a16:creationId xmlns:a16="http://schemas.microsoft.com/office/drawing/2014/main" id="{5D492B9E-BEB6-B044-AFF9-654268F083AB}"/>
              </a:ext>
            </a:extLst>
          </p:cNvPr>
          <p:cNvSpPr/>
          <p:nvPr/>
        </p:nvSpPr>
        <p:spPr>
          <a:xfrm>
            <a:off x="7155551" y="882674"/>
            <a:ext cx="6790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dirty="0">
                <a:solidFill>
                  <a:schemeClr val="lt1"/>
                </a:solidFill>
                <a:latin typeface="Times New Roman"/>
                <a:cs typeface="Times New Roman"/>
                <a:sym typeface="Times New Roman"/>
              </a:rPr>
              <a:t>Apr. 20-26</a:t>
            </a:r>
            <a:endParaRPr sz="900" b="1" dirty="0">
              <a:solidFill>
                <a:schemeClr val="lt1"/>
              </a:solidFill>
              <a:latin typeface="Times New Roman"/>
              <a:cs typeface="Times New Roman"/>
              <a:sym typeface="Times New Roman"/>
            </a:endParaRPr>
          </a:p>
        </p:txBody>
      </p:sp>
      <p:sp>
        <p:nvSpPr>
          <p:cNvPr id="53" name="Google Shape;220;p9">
            <a:extLst>
              <a:ext uri="{FF2B5EF4-FFF2-40B4-BE49-F238E27FC236}">
                <a16:creationId xmlns:a16="http://schemas.microsoft.com/office/drawing/2014/main" id="{B22A056B-9804-FC45-9E47-7880238311C0}"/>
              </a:ext>
            </a:extLst>
          </p:cNvPr>
          <p:cNvSpPr/>
          <p:nvPr/>
        </p:nvSpPr>
        <p:spPr>
          <a:xfrm>
            <a:off x="7838489" y="890640"/>
            <a:ext cx="679050" cy="321750"/>
          </a:xfrm>
          <a:prstGeom prst="rect">
            <a:avLst/>
          </a:prstGeom>
          <a:solidFill>
            <a:schemeClr val="accent5">
              <a:lumMod val="75000"/>
            </a:schemeClr>
          </a:solidFill>
          <a:ln>
            <a:noFill/>
          </a:ln>
          <a:effectLst>
            <a:outerShdw blurRad="50800" dist="63500" dir="7260000" algn="ctr" rotWithShape="0">
              <a:srgbClr val="000000">
                <a:alpha val="29803"/>
              </a:srgbClr>
            </a:outerShdw>
          </a:effectLst>
        </p:spPr>
        <p:txBody>
          <a:bodyPr spcFirstLastPara="1" wrap="square" lIns="68569" tIns="34275" rIns="68569" bIns="34275" anchor="ctr" anchorCtr="0">
            <a:noAutofit/>
          </a:bodyPr>
          <a:lstStyle/>
          <a:p>
            <a:pPr algn="ctr"/>
            <a:r>
              <a:rPr lang="en-US" sz="900" b="1" dirty="0">
                <a:solidFill>
                  <a:schemeClr val="lt1"/>
                </a:solidFill>
                <a:latin typeface="Times New Roman"/>
                <a:ea typeface="Times New Roman"/>
                <a:cs typeface="Times New Roman"/>
                <a:sym typeface="Times New Roman"/>
              </a:rPr>
              <a:t>Apr. 27-30</a:t>
            </a:r>
            <a:endParaRPr sz="900" b="1" dirty="0">
              <a:solidFill>
                <a:schemeClr val="lt1"/>
              </a:solidFill>
              <a:latin typeface="Times New Roman"/>
              <a:ea typeface="Times New Roman"/>
              <a:cs typeface="Times New Roman"/>
              <a:sym typeface="Times New Roman"/>
            </a:endParaRPr>
          </a:p>
        </p:txBody>
      </p:sp>
      <p:sp>
        <p:nvSpPr>
          <p:cNvPr id="54" name="Google Shape;231;p9">
            <a:extLst>
              <a:ext uri="{FF2B5EF4-FFF2-40B4-BE49-F238E27FC236}">
                <a16:creationId xmlns:a16="http://schemas.microsoft.com/office/drawing/2014/main" id="{7504B1AD-873C-C641-A705-FEBD20E006DB}"/>
              </a:ext>
            </a:extLst>
          </p:cNvPr>
          <p:cNvSpPr txBox="1"/>
          <p:nvPr/>
        </p:nvSpPr>
        <p:spPr>
          <a:xfrm>
            <a:off x="3258503" y="4182639"/>
            <a:ext cx="681750" cy="484718"/>
          </a:xfrm>
          <a:prstGeom prst="rect">
            <a:avLst/>
          </a:prstGeom>
          <a:noFill/>
          <a:ln>
            <a:noFill/>
          </a:ln>
        </p:spPr>
        <p:txBody>
          <a:bodyPr spcFirstLastPara="1" wrap="square" lIns="68569" tIns="34275" rIns="68569" bIns="34275" anchor="t" anchorCtr="0">
            <a:spAutoFit/>
          </a:bodyPr>
          <a:lstStyle/>
          <a:p>
            <a:pPr algn="ctr"/>
            <a:r>
              <a:rPr lang="en-US" altLang="zh-CN" sz="900" dirty="0">
                <a:latin typeface="Times New Roman"/>
                <a:ea typeface="Times New Roman"/>
                <a:cs typeface="Times New Roman"/>
                <a:sym typeface="Times New Roman"/>
              </a:rPr>
              <a:t>Second</a:t>
            </a:r>
            <a:r>
              <a:rPr lang="en-US" sz="900" dirty="0">
                <a:latin typeface="Times New Roman"/>
                <a:ea typeface="Times New Roman"/>
                <a:cs typeface="Times New Roman"/>
                <a:sym typeface="Times New Roman"/>
              </a:rPr>
              <a:t> meeting with Coach</a:t>
            </a:r>
            <a:endParaRPr sz="900" dirty="0">
              <a:latin typeface="Times New Roman"/>
              <a:ea typeface="Times New Roman"/>
              <a:cs typeface="Times New Roman"/>
              <a:sym typeface="Times New Roman"/>
            </a:endParaRPr>
          </a:p>
        </p:txBody>
      </p:sp>
      <p:cxnSp>
        <p:nvCxnSpPr>
          <p:cNvPr id="55" name="Google Shape;217;p9">
            <a:extLst>
              <a:ext uri="{FF2B5EF4-FFF2-40B4-BE49-F238E27FC236}">
                <a16:creationId xmlns:a16="http://schemas.microsoft.com/office/drawing/2014/main" id="{23DE8AC2-2D72-3046-9E18-4D12D0331EC3}"/>
              </a:ext>
            </a:extLst>
          </p:cNvPr>
          <p:cNvCxnSpPr/>
          <p:nvPr/>
        </p:nvCxnSpPr>
        <p:spPr>
          <a:xfrm>
            <a:off x="4953282" y="1268367"/>
            <a:ext cx="0" cy="2607300"/>
          </a:xfrm>
          <a:prstGeom prst="straightConnector1">
            <a:avLst/>
          </a:prstGeom>
          <a:noFill/>
          <a:ln w="9525" cap="flat" cmpd="sng">
            <a:solidFill>
              <a:schemeClr val="dk1"/>
            </a:solidFill>
            <a:prstDash val="dot"/>
            <a:round/>
            <a:headEnd type="none" w="sm" len="sm"/>
            <a:tailEnd type="none" w="sm" len="sm"/>
          </a:ln>
        </p:spPr>
      </p:cxnSp>
      <p:sp>
        <p:nvSpPr>
          <p:cNvPr id="56" name="Google Shape;231;p9">
            <a:extLst>
              <a:ext uri="{FF2B5EF4-FFF2-40B4-BE49-F238E27FC236}">
                <a16:creationId xmlns:a16="http://schemas.microsoft.com/office/drawing/2014/main" id="{8426C85C-8156-0B42-ABBB-E23146E8ECF3}"/>
              </a:ext>
            </a:extLst>
          </p:cNvPr>
          <p:cNvSpPr txBox="1"/>
          <p:nvPr/>
        </p:nvSpPr>
        <p:spPr>
          <a:xfrm>
            <a:off x="4633704" y="4170484"/>
            <a:ext cx="681750" cy="484718"/>
          </a:xfrm>
          <a:prstGeom prst="rect">
            <a:avLst/>
          </a:prstGeom>
          <a:noFill/>
          <a:ln>
            <a:noFill/>
          </a:ln>
        </p:spPr>
        <p:txBody>
          <a:bodyPr spcFirstLastPara="1" wrap="square" lIns="68569" tIns="34275" rIns="68569" bIns="34275" anchor="t" anchorCtr="0">
            <a:spAutoFit/>
          </a:bodyPr>
          <a:lstStyle/>
          <a:p>
            <a:pPr algn="ctr"/>
            <a:r>
              <a:rPr lang="en-US" sz="900" dirty="0">
                <a:latin typeface="Times New Roman"/>
                <a:ea typeface="Times New Roman"/>
                <a:cs typeface="Times New Roman"/>
                <a:sym typeface="Times New Roman"/>
              </a:rPr>
              <a:t>Third meeting with Coach</a:t>
            </a:r>
            <a:endParaRPr sz="900" dirty="0">
              <a:latin typeface="Times New Roman"/>
              <a:ea typeface="Times New Roman"/>
              <a:cs typeface="Times New Roman"/>
              <a:sym typeface="Times New Roman"/>
            </a:endParaRPr>
          </a:p>
        </p:txBody>
      </p:sp>
      <p:sp>
        <p:nvSpPr>
          <p:cNvPr id="58" name="Google Shape;212;p9">
            <a:extLst>
              <a:ext uri="{FF2B5EF4-FFF2-40B4-BE49-F238E27FC236}">
                <a16:creationId xmlns:a16="http://schemas.microsoft.com/office/drawing/2014/main" id="{2BE6157F-B9EB-EB4D-829C-D3EB27F49339}"/>
              </a:ext>
            </a:extLst>
          </p:cNvPr>
          <p:cNvSpPr/>
          <p:nvPr/>
        </p:nvSpPr>
        <p:spPr>
          <a:xfrm>
            <a:off x="4867557" y="3989448"/>
            <a:ext cx="171450" cy="171450"/>
          </a:xfrm>
          <a:prstGeom prst="triangle">
            <a:avLst>
              <a:gd name="adj" fmla="val 50000"/>
            </a:avLst>
          </a:prstGeom>
          <a:solidFill>
            <a:srgbClr val="00B0F0"/>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sp>
        <p:nvSpPr>
          <p:cNvPr id="59" name="Google Shape;231;p9">
            <a:extLst>
              <a:ext uri="{FF2B5EF4-FFF2-40B4-BE49-F238E27FC236}">
                <a16:creationId xmlns:a16="http://schemas.microsoft.com/office/drawing/2014/main" id="{A03FDB67-9878-0842-9D13-82799D8B50EE}"/>
              </a:ext>
            </a:extLst>
          </p:cNvPr>
          <p:cNvSpPr txBox="1"/>
          <p:nvPr/>
        </p:nvSpPr>
        <p:spPr>
          <a:xfrm>
            <a:off x="7150070" y="4131521"/>
            <a:ext cx="724189" cy="484718"/>
          </a:xfrm>
          <a:prstGeom prst="rect">
            <a:avLst/>
          </a:prstGeom>
          <a:noFill/>
          <a:ln>
            <a:noFill/>
          </a:ln>
        </p:spPr>
        <p:txBody>
          <a:bodyPr spcFirstLastPara="1" wrap="square" lIns="68569" tIns="34275" rIns="68569" bIns="34275" anchor="t" anchorCtr="0">
            <a:spAutoFit/>
          </a:bodyPr>
          <a:lstStyle/>
          <a:p>
            <a:pPr algn="ctr"/>
            <a:r>
              <a:rPr lang="en-US" sz="900" dirty="0">
                <a:latin typeface="Times New Roman"/>
                <a:ea typeface="Times New Roman"/>
                <a:cs typeface="Times New Roman"/>
                <a:sym typeface="Times New Roman"/>
              </a:rPr>
              <a:t>Presentation Rehearsal Feedback</a:t>
            </a:r>
            <a:endParaRPr sz="900" dirty="0">
              <a:latin typeface="Times New Roman"/>
              <a:ea typeface="Times New Roman"/>
              <a:cs typeface="Times New Roman"/>
              <a:sym typeface="Times New Roman"/>
            </a:endParaRPr>
          </a:p>
        </p:txBody>
      </p:sp>
      <p:sp>
        <p:nvSpPr>
          <p:cNvPr id="60" name="Google Shape;212;p9">
            <a:extLst>
              <a:ext uri="{FF2B5EF4-FFF2-40B4-BE49-F238E27FC236}">
                <a16:creationId xmlns:a16="http://schemas.microsoft.com/office/drawing/2014/main" id="{F1130435-64E6-1C4C-A39B-40F7E4A7CA81}"/>
              </a:ext>
            </a:extLst>
          </p:cNvPr>
          <p:cNvSpPr/>
          <p:nvPr/>
        </p:nvSpPr>
        <p:spPr>
          <a:xfrm>
            <a:off x="6343959" y="4018788"/>
            <a:ext cx="171450" cy="171450"/>
          </a:xfrm>
          <a:prstGeom prst="triangle">
            <a:avLst>
              <a:gd name="adj" fmla="val 50000"/>
            </a:avLst>
          </a:prstGeom>
          <a:solidFill>
            <a:srgbClr val="00B0F0"/>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sp>
        <p:nvSpPr>
          <p:cNvPr id="61" name="Google Shape;231;p9">
            <a:extLst>
              <a:ext uri="{FF2B5EF4-FFF2-40B4-BE49-F238E27FC236}">
                <a16:creationId xmlns:a16="http://schemas.microsoft.com/office/drawing/2014/main" id="{FD413A56-2D53-4943-AB5A-641AEFD53240}"/>
              </a:ext>
            </a:extLst>
          </p:cNvPr>
          <p:cNvSpPr txBox="1"/>
          <p:nvPr/>
        </p:nvSpPr>
        <p:spPr>
          <a:xfrm>
            <a:off x="6088809" y="4195416"/>
            <a:ext cx="681750" cy="484718"/>
          </a:xfrm>
          <a:prstGeom prst="rect">
            <a:avLst/>
          </a:prstGeom>
          <a:noFill/>
          <a:ln>
            <a:noFill/>
          </a:ln>
        </p:spPr>
        <p:txBody>
          <a:bodyPr spcFirstLastPara="1" wrap="square" lIns="68569" tIns="34275" rIns="68569" bIns="34275" anchor="t" anchorCtr="0">
            <a:spAutoFit/>
          </a:bodyPr>
          <a:lstStyle/>
          <a:p>
            <a:pPr algn="ctr"/>
            <a:r>
              <a:rPr lang="en-US" sz="900" dirty="0">
                <a:latin typeface="Times New Roman"/>
                <a:ea typeface="Times New Roman"/>
                <a:cs typeface="Times New Roman"/>
                <a:sym typeface="Times New Roman"/>
              </a:rPr>
              <a:t>4rh meeting with Coach</a:t>
            </a:r>
            <a:endParaRPr sz="900" dirty="0">
              <a:latin typeface="Times New Roman"/>
              <a:ea typeface="Times New Roman"/>
              <a:cs typeface="Times New Roman"/>
              <a:sym typeface="Times New Roman"/>
            </a:endParaRPr>
          </a:p>
        </p:txBody>
      </p:sp>
      <p:cxnSp>
        <p:nvCxnSpPr>
          <p:cNvPr id="62" name="Google Shape;217;p9">
            <a:extLst>
              <a:ext uri="{FF2B5EF4-FFF2-40B4-BE49-F238E27FC236}">
                <a16:creationId xmlns:a16="http://schemas.microsoft.com/office/drawing/2014/main" id="{B3C49EBE-F00B-B749-B0E0-427F0700C5ED}"/>
              </a:ext>
            </a:extLst>
          </p:cNvPr>
          <p:cNvCxnSpPr/>
          <p:nvPr/>
        </p:nvCxnSpPr>
        <p:spPr>
          <a:xfrm>
            <a:off x="4282773" y="1316236"/>
            <a:ext cx="0" cy="2607300"/>
          </a:xfrm>
          <a:prstGeom prst="straightConnector1">
            <a:avLst/>
          </a:prstGeom>
          <a:noFill/>
          <a:ln w="9525" cap="flat" cmpd="sng">
            <a:solidFill>
              <a:schemeClr val="dk1"/>
            </a:solidFill>
            <a:prstDash val="dot"/>
            <a:round/>
            <a:headEnd type="none" w="sm" len="sm"/>
            <a:tailEnd type="none" w="sm" len="sm"/>
          </a:ln>
        </p:spPr>
      </p:cxnSp>
      <p:sp>
        <p:nvSpPr>
          <p:cNvPr id="63" name="Google Shape;212;p9">
            <a:extLst>
              <a:ext uri="{FF2B5EF4-FFF2-40B4-BE49-F238E27FC236}">
                <a16:creationId xmlns:a16="http://schemas.microsoft.com/office/drawing/2014/main" id="{4F14A672-D616-FA4A-A391-A5137FBE3098}"/>
              </a:ext>
            </a:extLst>
          </p:cNvPr>
          <p:cNvSpPr/>
          <p:nvPr/>
        </p:nvSpPr>
        <p:spPr>
          <a:xfrm>
            <a:off x="4197734" y="3983961"/>
            <a:ext cx="171450" cy="171450"/>
          </a:xfrm>
          <a:prstGeom prst="triangle">
            <a:avLst>
              <a:gd name="adj" fmla="val 50000"/>
            </a:avLst>
          </a:prstGeom>
          <a:solidFill>
            <a:srgbClr val="00B0F0"/>
          </a:solidFill>
          <a:ln>
            <a:noFill/>
          </a:ln>
        </p:spPr>
        <p:txBody>
          <a:bodyPr spcFirstLastPara="1" wrap="square" lIns="68569" tIns="34275" rIns="68569" bIns="34275" anchor="ctr" anchorCtr="0">
            <a:noAutofit/>
          </a:bodyPr>
          <a:lstStyle/>
          <a:p>
            <a:pPr algn="ctr"/>
            <a:endParaRPr sz="900">
              <a:solidFill>
                <a:schemeClr val="lt1"/>
              </a:solidFill>
              <a:latin typeface="Times New Roman"/>
              <a:ea typeface="Times New Roman"/>
              <a:cs typeface="Times New Roman"/>
              <a:sym typeface="Times New Roman"/>
            </a:endParaRPr>
          </a:p>
        </p:txBody>
      </p:sp>
      <p:sp>
        <p:nvSpPr>
          <p:cNvPr id="66" name="Google Shape;231;p9">
            <a:extLst>
              <a:ext uri="{FF2B5EF4-FFF2-40B4-BE49-F238E27FC236}">
                <a16:creationId xmlns:a16="http://schemas.microsoft.com/office/drawing/2014/main" id="{2F581EA3-4DAA-D64C-8F85-799DA85F46C2}"/>
              </a:ext>
            </a:extLst>
          </p:cNvPr>
          <p:cNvSpPr txBox="1"/>
          <p:nvPr/>
        </p:nvSpPr>
        <p:spPr>
          <a:xfrm>
            <a:off x="3914158" y="4165963"/>
            <a:ext cx="797217" cy="346218"/>
          </a:xfrm>
          <a:prstGeom prst="rect">
            <a:avLst/>
          </a:prstGeom>
          <a:noFill/>
          <a:ln>
            <a:noFill/>
          </a:ln>
        </p:spPr>
        <p:txBody>
          <a:bodyPr spcFirstLastPara="1" wrap="square" lIns="68569" tIns="34275" rIns="68569" bIns="34275" anchor="t" anchorCtr="0">
            <a:spAutoFit/>
          </a:bodyPr>
          <a:lstStyle/>
          <a:p>
            <a:pPr algn="ctr"/>
            <a:r>
              <a:rPr lang="en-US" sz="900" dirty="0">
                <a:latin typeface="Times New Roman"/>
                <a:ea typeface="Times New Roman"/>
                <a:cs typeface="Times New Roman"/>
                <a:sym typeface="Times New Roman"/>
              </a:rPr>
              <a:t>Draft Presentation</a:t>
            </a:r>
            <a:endParaRPr sz="900" dirty="0">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C5939042-A3E0-224E-A221-77BA8FAC47FC}"/>
              </a:ext>
            </a:extLst>
          </p:cNvPr>
          <p:cNvSpPr txBox="1"/>
          <p:nvPr/>
        </p:nvSpPr>
        <p:spPr>
          <a:xfrm>
            <a:off x="1471235" y="1481959"/>
            <a:ext cx="2027496" cy="2092881"/>
          </a:xfrm>
          <a:prstGeom prst="rect">
            <a:avLst/>
          </a:prstGeom>
          <a:noFill/>
        </p:spPr>
        <p:txBody>
          <a:bodyPr wrap="square" rtlCol="0">
            <a:spAutoFit/>
          </a:bodyPr>
          <a:lstStyle/>
          <a:p>
            <a:pPr marL="285750" indent="-285750">
              <a:buFont typeface="Wingdings" pitchFamily="2" charset="2"/>
              <a:buChar char="§"/>
            </a:pPr>
            <a:r>
              <a:rPr lang="en-US" sz="1000" dirty="0"/>
              <a:t>Communicated with coach about the topic and decided specific direction to work on together</a:t>
            </a:r>
          </a:p>
          <a:p>
            <a:pPr marL="285750" indent="-285750">
              <a:buFont typeface="Wingdings" pitchFamily="2" charset="2"/>
              <a:buChar char="§"/>
            </a:pPr>
            <a:r>
              <a:rPr lang="en-US" sz="1000" dirty="0"/>
              <a:t>Held several online meetings, brainstorming on methods of working out problems</a:t>
            </a:r>
          </a:p>
          <a:p>
            <a:pPr marL="285750" indent="-285750">
              <a:buFont typeface="Wingdings" pitchFamily="2" charset="2"/>
              <a:buChar char="§"/>
            </a:pPr>
            <a:r>
              <a:rPr lang="en-US" sz="1000" dirty="0"/>
              <a:t>Finished basic work such as cleaning the data, completing feature engineering work and EDA work</a:t>
            </a:r>
          </a:p>
        </p:txBody>
      </p:sp>
      <p:sp>
        <p:nvSpPr>
          <p:cNvPr id="68" name="TextBox 67">
            <a:extLst>
              <a:ext uri="{FF2B5EF4-FFF2-40B4-BE49-F238E27FC236}">
                <a16:creationId xmlns:a16="http://schemas.microsoft.com/office/drawing/2014/main" id="{C57160C7-6AEB-AC43-A385-801B4CA99988}"/>
              </a:ext>
            </a:extLst>
          </p:cNvPr>
          <p:cNvSpPr txBox="1"/>
          <p:nvPr/>
        </p:nvSpPr>
        <p:spPr>
          <a:xfrm>
            <a:off x="3712416" y="1481958"/>
            <a:ext cx="2027496" cy="2400657"/>
          </a:xfrm>
          <a:prstGeom prst="rect">
            <a:avLst/>
          </a:prstGeom>
          <a:noFill/>
        </p:spPr>
        <p:txBody>
          <a:bodyPr wrap="square" rtlCol="0">
            <a:spAutoFit/>
          </a:bodyPr>
          <a:lstStyle/>
          <a:p>
            <a:pPr marL="285750" indent="-285750">
              <a:buFont typeface="Wingdings" pitchFamily="2" charset="2"/>
              <a:buChar char="§"/>
            </a:pPr>
            <a:r>
              <a:rPr lang="en-US" sz="1000" dirty="0"/>
              <a:t>Finished first draft presentation and moved to next stage</a:t>
            </a:r>
          </a:p>
          <a:p>
            <a:pPr marL="285750" indent="-285750">
              <a:buFont typeface="Wingdings" pitchFamily="2" charset="2"/>
              <a:buChar char="§"/>
            </a:pPr>
            <a:r>
              <a:rPr lang="en-US" sz="1000" dirty="0"/>
              <a:t>Worked individually on different models using Python: Linear Regression, KNN, Bayesian, </a:t>
            </a:r>
            <a:r>
              <a:rPr lang="en-US" sz="1000" dirty="0" err="1"/>
              <a:t>LightGBM</a:t>
            </a:r>
            <a:r>
              <a:rPr lang="en-US" sz="1000" dirty="0"/>
              <a:t>, Random Forest and Neural Network</a:t>
            </a:r>
          </a:p>
          <a:p>
            <a:pPr marL="285750" indent="-285750">
              <a:buFont typeface="Wingdings" pitchFamily="2" charset="2"/>
              <a:buChar char="§"/>
            </a:pPr>
            <a:r>
              <a:rPr lang="en-US" sz="1000" dirty="0"/>
              <a:t>Continuously worked on elaborating model to get the best performance(e.g. accuracy) and compared the model to pick out the best</a:t>
            </a:r>
          </a:p>
        </p:txBody>
      </p:sp>
      <p:sp>
        <p:nvSpPr>
          <p:cNvPr id="69" name="TextBox 68">
            <a:extLst>
              <a:ext uri="{FF2B5EF4-FFF2-40B4-BE49-F238E27FC236}">
                <a16:creationId xmlns:a16="http://schemas.microsoft.com/office/drawing/2014/main" id="{7DDCFAB7-2989-F045-B2EF-85F79134FCCE}"/>
              </a:ext>
            </a:extLst>
          </p:cNvPr>
          <p:cNvSpPr txBox="1"/>
          <p:nvPr/>
        </p:nvSpPr>
        <p:spPr>
          <a:xfrm>
            <a:off x="5786337" y="1481958"/>
            <a:ext cx="2637057" cy="1323439"/>
          </a:xfrm>
          <a:prstGeom prst="rect">
            <a:avLst/>
          </a:prstGeom>
          <a:noFill/>
        </p:spPr>
        <p:txBody>
          <a:bodyPr wrap="square" rtlCol="0">
            <a:spAutoFit/>
          </a:bodyPr>
          <a:lstStyle/>
          <a:p>
            <a:pPr marL="285750" indent="-285750">
              <a:buFont typeface="Wingdings" pitchFamily="2" charset="2"/>
              <a:buChar char="§"/>
            </a:pPr>
            <a:r>
              <a:rPr lang="en-US" sz="1000" dirty="0"/>
              <a:t>Started working on visualization part, used Sankey Diagram to show the project results</a:t>
            </a:r>
          </a:p>
          <a:p>
            <a:pPr marL="285750" indent="-285750">
              <a:buFont typeface="Wingdings" pitchFamily="2" charset="2"/>
              <a:buChar char="§"/>
            </a:pPr>
            <a:r>
              <a:rPr lang="en-US" sz="1000" dirty="0"/>
              <a:t>Prepared executive summary(report), coding script and final presentation slides</a:t>
            </a:r>
          </a:p>
          <a:p>
            <a:pPr marL="285750" indent="-285750">
              <a:buFont typeface="Wingdings" pitchFamily="2" charset="2"/>
              <a:buChar char="§"/>
            </a:pPr>
            <a:r>
              <a:rPr lang="en-US" sz="1000" dirty="0"/>
              <a:t>Rehearsed continuously for the final presentation on April 30</a:t>
            </a:r>
          </a:p>
        </p:txBody>
      </p:sp>
    </p:spTree>
    <p:extLst>
      <p:ext uri="{BB962C8B-B14F-4D97-AF65-F5344CB8AC3E}">
        <p14:creationId xmlns:p14="http://schemas.microsoft.com/office/powerpoint/2010/main" val="137339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cell phone&#10;&#10;Description automatically generated">
            <a:extLst>
              <a:ext uri="{FF2B5EF4-FFF2-40B4-BE49-F238E27FC236}">
                <a16:creationId xmlns:a16="http://schemas.microsoft.com/office/drawing/2014/main" id="{297FE4C2-7CBF-9140-B4E6-F0E46616EBE4}"/>
              </a:ext>
            </a:extLst>
          </p:cNvPr>
          <p:cNvPicPr>
            <a:picLocks noChangeAspect="1"/>
          </p:cNvPicPr>
          <p:nvPr/>
        </p:nvPicPr>
        <p:blipFill>
          <a:blip r:embed="rId3"/>
          <a:stretch>
            <a:fillRect/>
          </a:stretch>
        </p:blipFill>
        <p:spPr>
          <a:xfrm>
            <a:off x="5006906" y="706527"/>
            <a:ext cx="4325443" cy="3319526"/>
          </a:xfrm>
          <a:prstGeom prst="rect">
            <a:avLst/>
          </a:prstGeom>
        </p:spPr>
      </p:pic>
      <p:grpSp>
        <p:nvGrpSpPr>
          <p:cNvPr id="5" name="Group 4">
            <a:extLst>
              <a:ext uri="{FF2B5EF4-FFF2-40B4-BE49-F238E27FC236}">
                <a16:creationId xmlns:a16="http://schemas.microsoft.com/office/drawing/2014/main" id="{89ABDC4B-47A4-5B49-8468-04F8F98406D5}"/>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646D7002-84B4-9B47-9632-3E4A7D4EEC80}"/>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565F9362-5A79-9C4C-8C90-480535BE050E}"/>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Part1:</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Data</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Cleaning</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55C7E6AD-5CA5-FE40-9122-027F495FA439}"/>
              </a:ext>
            </a:extLst>
          </p:cNvPr>
          <p:cNvPicPr>
            <a:picLocks noChangeAspect="1"/>
          </p:cNvPicPr>
          <p:nvPr/>
        </p:nvPicPr>
        <p:blipFill>
          <a:blip r:embed="rId4"/>
          <a:stretch>
            <a:fillRect/>
          </a:stretch>
        </p:blipFill>
        <p:spPr>
          <a:xfrm>
            <a:off x="-1" y="-1"/>
            <a:ext cx="1030821" cy="593917"/>
          </a:xfrm>
          <a:prstGeom prst="rect">
            <a:avLst/>
          </a:prstGeom>
        </p:spPr>
      </p:pic>
      <p:sp>
        <p:nvSpPr>
          <p:cNvPr id="9" name="Content Placeholder 2">
            <a:extLst>
              <a:ext uri="{FF2B5EF4-FFF2-40B4-BE49-F238E27FC236}">
                <a16:creationId xmlns:a16="http://schemas.microsoft.com/office/drawing/2014/main" id="{94811D49-8D88-C14F-9E3A-855DD4B90604}"/>
              </a:ext>
            </a:extLst>
          </p:cNvPr>
          <p:cNvSpPr>
            <a:spLocks noGrp="1"/>
          </p:cNvSpPr>
          <p:nvPr>
            <p:ph type="body" idx="1"/>
          </p:nvPr>
        </p:nvSpPr>
        <p:spPr>
          <a:xfrm>
            <a:off x="-92158" y="615715"/>
            <a:ext cx="5001437" cy="4355080"/>
          </a:xfrm>
        </p:spPr>
        <p:txBody>
          <a:bodyPr>
            <a:normAutofit fontScale="85000" lnSpcReduction="20000"/>
          </a:bodyPr>
          <a:lstStyle/>
          <a:p>
            <a:r>
              <a:rPr lang="en-US" altLang="zh-CN" sz="1800" dirty="0"/>
              <a:t>Drop</a:t>
            </a:r>
            <a:r>
              <a:rPr lang="zh-CN" altLang="en-US" sz="1800" dirty="0"/>
              <a:t> </a:t>
            </a:r>
            <a:r>
              <a:rPr lang="en-US" altLang="zh-CN" sz="1800" dirty="0"/>
              <a:t>Unrelated</a:t>
            </a:r>
            <a:r>
              <a:rPr lang="zh-CN" altLang="en-US" sz="1800" dirty="0"/>
              <a:t> </a:t>
            </a:r>
            <a:r>
              <a:rPr lang="en-US" altLang="zh-CN" sz="1800" dirty="0"/>
              <a:t>Attributes</a:t>
            </a:r>
            <a:r>
              <a:rPr lang="zh-CN" altLang="en-US" sz="1800" dirty="0"/>
              <a:t> </a:t>
            </a:r>
            <a:r>
              <a:rPr lang="en-US" altLang="zh-CN" sz="1800" dirty="0"/>
              <a:t>with</a:t>
            </a:r>
            <a:r>
              <a:rPr lang="zh-CN" altLang="en-US" sz="1800" dirty="0"/>
              <a:t> </a:t>
            </a:r>
            <a:r>
              <a:rPr lang="en-US" altLang="zh-CN" sz="1800" dirty="0"/>
              <a:t>Waiting</a:t>
            </a:r>
            <a:r>
              <a:rPr lang="zh-CN" altLang="en-US" sz="1800" dirty="0"/>
              <a:t> </a:t>
            </a:r>
            <a:r>
              <a:rPr lang="en-US" altLang="zh-CN" sz="1800" dirty="0"/>
              <a:t>Time</a:t>
            </a:r>
            <a:r>
              <a:rPr lang="zh-CN" altLang="en-US" sz="1800" dirty="0"/>
              <a:t> </a:t>
            </a:r>
            <a:r>
              <a:rPr lang="en-US" altLang="zh-CN" sz="1800" dirty="0"/>
              <a:t>Model</a:t>
            </a:r>
          </a:p>
          <a:p>
            <a:pPr lvl="1"/>
            <a:r>
              <a:rPr lang="en-US" altLang="zh-CN" sz="1500" dirty="0"/>
              <a:t>INMINL(Minor</a:t>
            </a:r>
            <a:r>
              <a:rPr lang="zh-CN" altLang="en-US" sz="1500" dirty="0"/>
              <a:t> </a:t>
            </a:r>
            <a:r>
              <a:rPr lang="en-US" altLang="zh-CN" sz="1500" dirty="0"/>
              <a:t>Location),</a:t>
            </a:r>
            <a:r>
              <a:rPr lang="zh-CN" altLang="en-US" sz="1500" dirty="0"/>
              <a:t> </a:t>
            </a:r>
            <a:r>
              <a:rPr lang="en-US" altLang="zh-CN" sz="1500" dirty="0"/>
              <a:t>INSTRN(Instruction)…</a:t>
            </a:r>
          </a:p>
          <a:p>
            <a:pPr marL="609600" lvl="1" indent="0">
              <a:buNone/>
            </a:pPr>
            <a:endParaRPr lang="en-US" altLang="zh-CN" sz="1400" dirty="0"/>
          </a:p>
          <a:p>
            <a:r>
              <a:rPr lang="en-US" altLang="zh-CN" sz="1800" dirty="0"/>
              <a:t>Missing</a:t>
            </a:r>
            <a:r>
              <a:rPr lang="zh-CN" altLang="en-US" sz="1800" dirty="0"/>
              <a:t> </a:t>
            </a:r>
            <a:r>
              <a:rPr lang="en-US" altLang="zh-CN" sz="1800" dirty="0"/>
              <a:t>Value</a:t>
            </a:r>
          </a:p>
          <a:p>
            <a:pPr lvl="1"/>
            <a:r>
              <a:rPr lang="en-US" altLang="zh-CN" sz="1500" dirty="0"/>
              <a:t>Drop the attribute which have more than 50% missing value</a:t>
            </a:r>
          </a:p>
          <a:p>
            <a:pPr lvl="1"/>
            <a:r>
              <a:rPr lang="en-US" altLang="zh-CN" sz="1500" dirty="0"/>
              <a:t>Other:</a:t>
            </a:r>
            <a:r>
              <a:rPr lang="zh-CN" altLang="en-US" sz="1500" dirty="0"/>
              <a:t> </a:t>
            </a:r>
            <a:r>
              <a:rPr lang="en-US" altLang="zh-CN" sz="1500" dirty="0"/>
              <a:t>Listwise</a:t>
            </a:r>
            <a:r>
              <a:rPr lang="zh-CN" altLang="en-US" sz="1500" dirty="0"/>
              <a:t> </a:t>
            </a:r>
            <a:r>
              <a:rPr lang="en-US" altLang="zh-CN" sz="1500" dirty="0"/>
              <a:t>deletion</a:t>
            </a:r>
            <a:r>
              <a:rPr lang="zh-CN" altLang="en-US" sz="1500" dirty="0"/>
              <a:t> </a:t>
            </a:r>
            <a:r>
              <a:rPr lang="en-US" altLang="zh-CN" sz="1500" dirty="0"/>
              <a:t>if</a:t>
            </a:r>
            <a:r>
              <a:rPr lang="zh-CN" altLang="en-US" sz="1500" dirty="0"/>
              <a:t> </a:t>
            </a:r>
            <a:r>
              <a:rPr lang="en-US" altLang="zh-CN" sz="1500" dirty="0"/>
              <a:t>attributes</a:t>
            </a:r>
            <a:r>
              <a:rPr lang="zh-CN" altLang="en-US" sz="1500" dirty="0"/>
              <a:t> </a:t>
            </a:r>
            <a:r>
              <a:rPr lang="en-US" altLang="zh-CN" sz="1500" dirty="0"/>
              <a:t>are</a:t>
            </a:r>
            <a:r>
              <a:rPr lang="zh-CN" altLang="en-US" sz="1500" dirty="0"/>
              <a:t> </a:t>
            </a:r>
            <a:r>
              <a:rPr lang="en-US" altLang="zh-CN" sz="1500" dirty="0"/>
              <a:t>necessary</a:t>
            </a:r>
            <a:r>
              <a:rPr lang="zh-CN" altLang="en-US" sz="1500" dirty="0"/>
              <a:t> </a:t>
            </a:r>
            <a:r>
              <a:rPr lang="en-US" altLang="zh-CN" sz="1500" dirty="0"/>
              <a:t>after</a:t>
            </a:r>
            <a:r>
              <a:rPr lang="zh-CN" altLang="en-US" sz="1500" dirty="0"/>
              <a:t> </a:t>
            </a:r>
            <a:r>
              <a:rPr lang="en-US" altLang="zh-CN" sz="1500" dirty="0"/>
              <a:t>feature</a:t>
            </a:r>
            <a:r>
              <a:rPr lang="zh-CN" altLang="en-US" sz="1500" dirty="0"/>
              <a:t> </a:t>
            </a:r>
            <a:r>
              <a:rPr lang="en-US" altLang="zh-CN" sz="1500" dirty="0"/>
              <a:t>engineering</a:t>
            </a:r>
          </a:p>
          <a:p>
            <a:pPr lvl="1"/>
            <a:endParaRPr lang="en-US" altLang="zh-CN" dirty="0"/>
          </a:p>
          <a:p>
            <a:r>
              <a:rPr lang="en-US" altLang="zh-CN" sz="1800" dirty="0"/>
              <a:t>Transform</a:t>
            </a:r>
            <a:r>
              <a:rPr lang="zh-CN" altLang="en-US" sz="1800" dirty="0"/>
              <a:t> </a:t>
            </a:r>
            <a:r>
              <a:rPr lang="en-US" altLang="zh-CN" sz="1800" dirty="0"/>
              <a:t>Data</a:t>
            </a:r>
            <a:r>
              <a:rPr lang="zh-CN" altLang="en-US" sz="1800" dirty="0"/>
              <a:t> </a:t>
            </a:r>
            <a:r>
              <a:rPr lang="en-US" altLang="zh-CN" sz="1800" dirty="0"/>
              <a:t>Type</a:t>
            </a:r>
          </a:p>
          <a:p>
            <a:pPr lvl="1"/>
            <a:r>
              <a:rPr lang="en-US" altLang="zh-CN" sz="1500" dirty="0"/>
              <a:t>Some</a:t>
            </a:r>
            <a:r>
              <a:rPr lang="zh-CN" altLang="en-US" sz="1500" dirty="0"/>
              <a:t> </a:t>
            </a:r>
            <a:r>
              <a:rPr lang="en-US" altLang="zh-CN" sz="1500" dirty="0"/>
              <a:t>categorical</a:t>
            </a:r>
            <a:r>
              <a:rPr lang="zh-CN" altLang="en-US" sz="1500" dirty="0"/>
              <a:t> </a:t>
            </a:r>
            <a:r>
              <a:rPr lang="en-US" altLang="zh-CN" sz="1500" dirty="0"/>
              <a:t>variables</a:t>
            </a:r>
            <a:r>
              <a:rPr lang="zh-CN" altLang="en-US" sz="1500" dirty="0"/>
              <a:t> </a:t>
            </a:r>
            <a:r>
              <a:rPr lang="en-US" altLang="zh-CN" sz="1500" dirty="0"/>
              <a:t>represented</a:t>
            </a:r>
            <a:r>
              <a:rPr lang="zh-CN" altLang="en-US" sz="1500" dirty="0"/>
              <a:t> </a:t>
            </a:r>
            <a:r>
              <a:rPr lang="en-US" altLang="zh-CN" sz="1500" dirty="0"/>
              <a:t>by</a:t>
            </a:r>
            <a:r>
              <a:rPr lang="zh-CN" altLang="en-US" sz="1500" dirty="0"/>
              <a:t> </a:t>
            </a:r>
            <a:r>
              <a:rPr lang="en-US" altLang="zh-CN" sz="1500" dirty="0"/>
              <a:t>number</a:t>
            </a:r>
            <a:r>
              <a:rPr lang="zh-CN" altLang="en-US" sz="1500" dirty="0"/>
              <a:t> </a:t>
            </a:r>
            <a:r>
              <a:rPr lang="en-US" altLang="zh-CN" sz="1500" dirty="0"/>
              <a:t>(INSNXU/next</a:t>
            </a:r>
            <a:r>
              <a:rPr lang="zh-CN" altLang="en-US" sz="1500" dirty="0"/>
              <a:t> </a:t>
            </a:r>
            <a:r>
              <a:rPr lang="en-US" altLang="zh-CN" sz="1500" dirty="0"/>
              <a:t>unit)</a:t>
            </a:r>
          </a:p>
          <a:p>
            <a:pPr lvl="1"/>
            <a:r>
              <a:rPr lang="en-US" altLang="zh-CN" sz="1500" dirty="0"/>
              <a:t>Separate</a:t>
            </a:r>
            <a:r>
              <a:rPr lang="zh-CN" altLang="en-US" sz="1500" dirty="0"/>
              <a:t> </a:t>
            </a:r>
            <a:r>
              <a:rPr lang="en-US" altLang="zh-CN" sz="1500" dirty="0"/>
              <a:t>categorical</a:t>
            </a:r>
            <a:r>
              <a:rPr lang="zh-CN" altLang="en-US" sz="1500" dirty="0"/>
              <a:t> </a:t>
            </a:r>
            <a:r>
              <a:rPr lang="en-US" altLang="zh-CN" sz="1500" dirty="0"/>
              <a:t>variables</a:t>
            </a:r>
            <a:r>
              <a:rPr lang="zh-CN" altLang="en-US" sz="1500" dirty="0"/>
              <a:t> </a:t>
            </a:r>
            <a:r>
              <a:rPr lang="en-US" altLang="zh-CN" sz="1500" dirty="0"/>
              <a:t>and</a:t>
            </a:r>
            <a:r>
              <a:rPr lang="zh-CN" altLang="en-US" sz="1500" dirty="0"/>
              <a:t> </a:t>
            </a:r>
            <a:r>
              <a:rPr lang="en-US" altLang="zh-CN" sz="1500" dirty="0"/>
              <a:t>numerical</a:t>
            </a:r>
            <a:r>
              <a:rPr lang="zh-CN" altLang="en-US" sz="1500" dirty="0"/>
              <a:t> </a:t>
            </a:r>
            <a:r>
              <a:rPr lang="en-US" altLang="zh-CN" sz="1500" dirty="0"/>
              <a:t>variables</a:t>
            </a:r>
          </a:p>
          <a:p>
            <a:pPr lvl="1"/>
            <a:endParaRPr lang="en-US" altLang="zh-CN" dirty="0"/>
          </a:p>
          <a:p>
            <a:pPr marL="139700" indent="0">
              <a:buNone/>
            </a:pPr>
            <a:endParaRPr lang="en-US" altLang="zh-CN" dirty="0"/>
          </a:p>
        </p:txBody>
      </p:sp>
      <p:sp>
        <p:nvSpPr>
          <p:cNvPr id="13" name="TextBox 12">
            <a:extLst>
              <a:ext uri="{FF2B5EF4-FFF2-40B4-BE49-F238E27FC236}">
                <a16:creationId xmlns:a16="http://schemas.microsoft.com/office/drawing/2014/main" id="{056A455C-047B-1B4C-8ED7-659E44ADB4B1}"/>
              </a:ext>
            </a:extLst>
          </p:cNvPr>
          <p:cNvSpPr txBox="1"/>
          <p:nvPr/>
        </p:nvSpPr>
        <p:spPr>
          <a:xfrm>
            <a:off x="5087410" y="4102819"/>
            <a:ext cx="3999900" cy="400110"/>
          </a:xfrm>
          <a:prstGeom prst="rect">
            <a:avLst/>
          </a:prstGeom>
          <a:noFill/>
        </p:spPr>
        <p:txBody>
          <a:bodyPr wrap="square" rtlCol="0">
            <a:spAutoFit/>
          </a:bodyPr>
          <a:lstStyle/>
          <a:p>
            <a:r>
              <a:rPr lang="en-US" altLang="zh-CN" sz="1000" i="1" dirty="0">
                <a:solidFill>
                  <a:schemeClr val="dk2"/>
                </a:solidFill>
              </a:rPr>
              <a:t>Total</a:t>
            </a:r>
            <a:r>
              <a:rPr lang="zh-CN" altLang="en-US" sz="1000" i="1" dirty="0">
                <a:solidFill>
                  <a:schemeClr val="dk2"/>
                </a:solidFill>
              </a:rPr>
              <a:t> </a:t>
            </a:r>
            <a:r>
              <a:rPr lang="en-US" altLang="zh-CN" sz="1000" i="1" dirty="0">
                <a:solidFill>
                  <a:schemeClr val="dk2"/>
                </a:solidFill>
              </a:rPr>
              <a:t>number</a:t>
            </a:r>
            <a:r>
              <a:rPr lang="zh-CN" altLang="en-US" sz="1000" i="1" dirty="0">
                <a:solidFill>
                  <a:schemeClr val="dk2"/>
                </a:solidFill>
              </a:rPr>
              <a:t> </a:t>
            </a:r>
            <a:r>
              <a:rPr lang="en-US" altLang="zh-CN" sz="1000" i="1" dirty="0">
                <a:solidFill>
                  <a:schemeClr val="dk2"/>
                </a:solidFill>
              </a:rPr>
              <a:t>of</a:t>
            </a:r>
            <a:r>
              <a:rPr lang="zh-CN" altLang="en-US" sz="1000" i="1" dirty="0">
                <a:solidFill>
                  <a:schemeClr val="dk2"/>
                </a:solidFill>
              </a:rPr>
              <a:t> </a:t>
            </a:r>
            <a:r>
              <a:rPr lang="en-US" altLang="zh-CN" sz="1000" i="1" dirty="0">
                <a:solidFill>
                  <a:schemeClr val="dk2"/>
                </a:solidFill>
              </a:rPr>
              <a:t>missing</a:t>
            </a:r>
            <a:r>
              <a:rPr lang="zh-CN" altLang="en-US" sz="1000" i="1" dirty="0">
                <a:solidFill>
                  <a:schemeClr val="dk2"/>
                </a:solidFill>
              </a:rPr>
              <a:t> </a:t>
            </a:r>
            <a:r>
              <a:rPr lang="en-US" altLang="zh-CN" sz="1000" i="1" dirty="0">
                <a:solidFill>
                  <a:schemeClr val="dk2"/>
                </a:solidFill>
              </a:rPr>
              <a:t>values</a:t>
            </a:r>
            <a:r>
              <a:rPr lang="zh-CN" altLang="en-US" sz="1000" i="1" dirty="0">
                <a:solidFill>
                  <a:schemeClr val="dk2"/>
                </a:solidFill>
              </a:rPr>
              <a:t> </a:t>
            </a:r>
            <a:r>
              <a:rPr lang="en-US" altLang="zh-CN" sz="1000" i="1" dirty="0">
                <a:solidFill>
                  <a:schemeClr val="dk2"/>
                </a:solidFill>
              </a:rPr>
              <a:t>of</a:t>
            </a:r>
            <a:r>
              <a:rPr lang="zh-CN" altLang="en-US" sz="1000" i="1" dirty="0">
                <a:solidFill>
                  <a:schemeClr val="dk2"/>
                </a:solidFill>
              </a:rPr>
              <a:t> </a:t>
            </a:r>
            <a:r>
              <a:rPr lang="en-US" altLang="zh-CN" sz="1000" i="1" dirty="0">
                <a:solidFill>
                  <a:schemeClr val="dk2"/>
                </a:solidFill>
              </a:rPr>
              <a:t>each</a:t>
            </a:r>
            <a:r>
              <a:rPr lang="zh-CN" altLang="en-US" sz="1000" i="1" dirty="0">
                <a:solidFill>
                  <a:schemeClr val="dk2"/>
                </a:solidFill>
              </a:rPr>
              <a:t> </a:t>
            </a:r>
            <a:r>
              <a:rPr lang="en-US" altLang="zh-CN" sz="1000" i="1" dirty="0">
                <a:solidFill>
                  <a:schemeClr val="dk2"/>
                </a:solidFill>
              </a:rPr>
              <a:t>attribute</a:t>
            </a:r>
            <a:r>
              <a:rPr lang="zh-CN" altLang="en-US" sz="1000" i="1" dirty="0">
                <a:solidFill>
                  <a:schemeClr val="dk2"/>
                </a:solidFill>
              </a:rPr>
              <a:t> </a:t>
            </a:r>
            <a:r>
              <a:rPr lang="en-US" altLang="zh-CN" sz="1000" i="1" dirty="0">
                <a:solidFill>
                  <a:schemeClr val="dk2"/>
                </a:solidFill>
              </a:rPr>
              <a:t>&amp;</a:t>
            </a:r>
            <a:r>
              <a:rPr lang="zh-CN" altLang="en-US" sz="1000" i="1" dirty="0">
                <a:solidFill>
                  <a:schemeClr val="dk2"/>
                </a:solidFill>
              </a:rPr>
              <a:t> </a:t>
            </a:r>
            <a:endParaRPr lang="en-US" altLang="zh-CN" sz="1000" i="1" dirty="0">
              <a:solidFill>
                <a:schemeClr val="dk2"/>
              </a:solidFill>
            </a:endParaRPr>
          </a:p>
          <a:p>
            <a:r>
              <a:rPr lang="en-US" altLang="zh-CN" sz="1000" i="1" dirty="0">
                <a:solidFill>
                  <a:schemeClr val="dk2"/>
                </a:solidFill>
              </a:rPr>
              <a:t>Percentage</a:t>
            </a:r>
            <a:r>
              <a:rPr lang="zh-CN" altLang="en-US" sz="1000" i="1" dirty="0">
                <a:solidFill>
                  <a:schemeClr val="dk2"/>
                </a:solidFill>
              </a:rPr>
              <a:t> </a:t>
            </a:r>
            <a:r>
              <a:rPr lang="en-US" altLang="zh-CN" sz="1000" i="1" dirty="0">
                <a:solidFill>
                  <a:schemeClr val="dk2"/>
                </a:solidFill>
              </a:rPr>
              <a:t>of</a:t>
            </a:r>
            <a:r>
              <a:rPr lang="zh-CN" altLang="en-US" sz="1000" i="1" dirty="0">
                <a:solidFill>
                  <a:schemeClr val="dk2"/>
                </a:solidFill>
              </a:rPr>
              <a:t> </a:t>
            </a:r>
            <a:r>
              <a:rPr lang="en-US" altLang="zh-CN" sz="1000" i="1" dirty="0">
                <a:solidFill>
                  <a:schemeClr val="dk2"/>
                </a:solidFill>
              </a:rPr>
              <a:t>missing</a:t>
            </a:r>
            <a:r>
              <a:rPr lang="zh-CN" altLang="en-US" sz="1000" i="1" dirty="0">
                <a:solidFill>
                  <a:schemeClr val="dk2"/>
                </a:solidFill>
              </a:rPr>
              <a:t> </a:t>
            </a:r>
            <a:r>
              <a:rPr lang="en-US" altLang="zh-CN" sz="1000" i="1" dirty="0">
                <a:solidFill>
                  <a:schemeClr val="dk2"/>
                </a:solidFill>
              </a:rPr>
              <a:t>values</a:t>
            </a:r>
            <a:r>
              <a:rPr lang="zh-CN" altLang="en-US" sz="1000" i="1" dirty="0">
                <a:solidFill>
                  <a:schemeClr val="dk2"/>
                </a:solidFill>
              </a:rPr>
              <a:t> </a:t>
            </a:r>
            <a:r>
              <a:rPr lang="en-US" altLang="zh-CN" sz="1000" i="1" dirty="0">
                <a:solidFill>
                  <a:schemeClr val="dk2"/>
                </a:solidFill>
              </a:rPr>
              <a:t>of</a:t>
            </a:r>
            <a:r>
              <a:rPr lang="zh-CN" altLang="en-US" sz="1000" i="1" dirty="0">
                <a:solidFill>
                  <a:schemeClr val="dk2"/>
                </a:solidFill>
              </a:rPr>
              <a:t> </a:t>
            </a:r>
            <a:r>
              <a:rPr lang="en-US" altLang="zh-CN" sz="1000" i="1" dirty="0">
                <a:solidFill>
                  <a:schemeClr val="dk2"/>
                </a:solidFill>
              </a:rPr>
              <a:t>each</a:t>
            </a:r>
            <a:r>
              <a:rPr lang="zh-CN" altLang="en-US" sz="1000" i="1" dirty="0">
                <a:solidFill>
                  <a:schemeClr val="dk2"/>
                </a:solidFill>
              </a:rPr>
              <a:t> </a:t>
            </a:r>
            <a:r>
              <a:rPr lang="en-US" altLang="zh-CN" sz="1000" i="1" dirty="0">
                <a:solidFill>
                  <a:schemeClr val="dk2"/>
                </a:solidFill>
              </a:rPr>
              <a:t>attribute</a:t>
            </a:r>
            <a:r>
              <a:rPr lang="zh-CN" altLang="en-US" sz="1000" i="1" dirty="0">
                <a:solidFill>
                  <a:schemeClr val="dk2"/>
                </a:solidFill>
              </a:rPr>
              <a:t> </a:t>
            </a:r>
            <a:r>
              <a:rPr lang="en-US" altLang="zh-CN" sz="1000" i="1" dirty="0">
                <a:solidFill>
                  <a:schemeClr val="dk2"/>
                </a:solidFill>
              </a:rPr>
              <a:t>in</a:t>
            </a:r>
            <a:r>
              <a:rPr lang="zh-CN" altLang="en-US" sz="1000" i="1" dirty="0">
                <a:solidFill>
                  <a:schemeClr val="dk2"/>
                </a:solidFill>
              </a:rPr>
              <a:t> </a:t>
            </a:r>
            <a:r>
              <a:rPr lang="en-US" altLang="zh-CN" sz="1000" i="1" dirty="0">
                <a:solidFill>
                  <a:schemeClr val="dk2"/>
                </a:solidFill>
              </a:rPr>
              <a:t>descending</a:t>
            </a:r>
            <a:r>
              <a:rPr lang="zh-CN" altLang="en-US" sz="1000" i="1" dirty="0">
                <a:solidFill>
                  <a:schemeClr val="dk2"/>
                </a:solidFill>
              </a:rPr>
              <a:t> </a:t>
            </a:r>
            <a:r>
              <a:rPr lang="en-US" altLang="zh-CN" sz="1000" i="1" dirty="0">
                <a:solidFill>
                  <a:schemeClr val="dk2"/>
                </a:solidFill>
              </a:rPr>
              <a:t>order</a:t>
            </a:r>
            <a:r>
              <a:rPr lang="zh-CN" altLang="en-US" sz="1000" i="1" dirty="0">
                <a:solidFill>
                  <a:schemeClr val="dk2"/>
                </a:solidFill>
              </a:rPr>
              <a:t> </a:t>
            </a:r>
            <a:endParaRPr lang="en-US" sz="1000" i="1" dirty="0">
              <a:solidFill>
                <a:schemeClr val="dk2"/>
              </a:solidFill>
            </a:endParaRPr>
          </a:p>
        </p:txBody>
      </p:sp>
      <p:sp>
        <p:nvSpPr>
          <p:cNvPr id="14" name="矩形 25">
            <a:extLst>
              <a:ext uri="{FF2B5EF4-FFF2-40B4-BE49-F238E27FC236}">
                <a16:creationId xmlns:a16="http://schemas.microsoft.com/office/drawing/2014/main" id="{16A24986-6899-4341-AC4B-0804A7988A97}"/>
              </a:ext>
            </a:extLst>
          </p:cNvPr>
          <p:cNvSpPr/>
          <p:nvPr/>
        </p:nvSpPr>
        <p:spPr>
          <a:xfrm>
            <a:off x="5000001" y="1015881"/>
            <a:ext cx="3431925" cy="34087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E3DBC20D-D739-1544-BB09-6156C5AEAA42}"/>
              </a:ext>
            </a:extLst>
          </p:cNvPr>
          <p:cNvSpPr txBox="1"/>
          <p:nvPr/>
        </p:nvSpPr>
        <p:spPr>
          <a:xfrm>
            <a:off x="8250482" y="1391022"/>
            <a:ext cx="949432" cy="523220"/>
          </a:xfrm>
          <a:prstGeom prst="rect">
            <a:avLst/>
          </a:prstGeom>
          <a:noFill/>
        </p:spPr>
        <p:txBody>
          <a:bodyPr wrap="square" rtlCol="0">
            <a:spAutoFit/>
          </a:bodyPr>
          <a:lstStyle/>
          <a:p>
            <a:r>
              <a:rPr lang="en-US" altLang="zh-CN" dirty="0">
                <a:solidFill>
                  <a:schemeClr val="accent5"/>
                </a:solidFill>
              </a:rPr>
              <a:t>Drop</a:t>
            </a:r>
            <a:r>
              <a:rPr lang="zh-CN" altLang="en-US" dirty="0">
                <a:solidFill>
                  <a:schemeClr val="accent5"/>
                </a:solidFill>
              </a:rPr>
              <a:t> </a:t>
            </a:r>
            <a:r>
              <a:rPr lang="en-US" altLang="zh-CN" dirty="0">
                <a:solidFill>
                  <a:schemeClr val="accent5"/>
                </a:solidFill>
              </a:rPr>
              <a:t>Attributes</a:t>
            </a:r>
          </a:p>
        </p:txBody>
      </p:sp>
      <p:cxnSp>
        <p:nvCxnSpPr>
          <p:cNvPr id="21" name="Elbow Connector 20">
            <a:extLst>
              <a:ext uri="{FF2B5EF4-FFF2-40B4-BE49-F238E27FC236}">
                <a16:creationId xmlns:a16="http://schemas.microsoft.com/office/drawing/2014/main" id="{2AAD696D-FE59-314F-AA97-CE496CC7B1ED}"/>
              </a:ext>
            </a:extLst>
          </p:cNvPr>
          <p:cNvCxnSpPr>
            <a:cxnSpLocks/>
          </p:cNvCxnSpPr>
          <p:nvPr/>
        </p:nvCxnSpPr>
        <p:spPr>
          <a:xfrm>
            <a:off x="8431926" y="1197748"/>
            <a:ext cx="474716" cy="193274"/>
          </a:xfrm>
          <a:prstGeom prst="bentConnector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843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B25558-794D-4B4E-9B5E-7A3A5FA7B9CC}"/>
              </a:ext>
            </a:extLst>
          </p:cNvPr>
          <p:cNvGrpSpPr/>
          <p:nvPr/>
        </p:nvGrpSpPr>
        <p:grpSpPr>
          <a:xfrm>
            <a:off x="1" y="1705"/>
            <a:ext cx="9143999" cy="466992"/>
            <a:chOff x="0" y="2"/>
            <a:chExt cx="9143999" cy="466992"/>
          </a:xfrm>
        </p:grpSpPr>
        <p:sp>
          <p:nvSpPr>
            <p:cNvPr id="4" name="矩形 1">
              <a:extLst>
                <a:ext uri="{FF2B5EF4-FFF2-40B4-BE49-F238E27FC236}">
                  <a16:creationId xmlns:a16="http://schemas.microsoft.com/office/drawing/2014/main" id="{03B659EC-C365-F04C-88A0-A91207CB1F8D}"/>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文本框 12">
              <a:extLst>
                <a:ext uri="{FF2B5EF4-FFF2-40B4-BE49-F238E27FC236}">
                  <a16:creationId xmlns:a16="http://schemas.microsoft.com/office/drawing/2014/main" id="{7D16F73D-DCEC-D84E-974B-C33A29DDFDA0}"/>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Part1:</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Calculating</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Waiting</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Time</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6" name="Picture 5" descr="A picture containing drawing&#10;&#10;Description automatically generated">
            <a:extLst>
              <a:ext uri="{FF2B5EF4-FFF2-40B4-BE49-F238E27FC236}">
                <a16:creationId xmlns:a16="http://schemas.microsoft.com/office/drawing/2014/main" id="{460BAAEE-B6F0-4D4B-8C40-5B89C50C751C}"/>
              </a:ext>
            </a:extLst>
          </p:cNvPr>
          <p:cNvPicPr>
            <a:picLocks noChangeAspect="1"/>
          </p:cNvPicPr>
          <p:nvPr/>
        </p:nvPicPr>
        <p:blipFill>
          <a:blip r:embed="rId3"/>
          <a:stretch>
            <a:fillRect/>
          </a:stretch>
        </p:blipFill>
        <p:spPr>
          <a:xfrm>
            <a:off x="-1" y="-1"/>
            <a:ext cx="1030821" cy="593917"/>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69D20621-E729-F441-BC8E-725A9B710AA6}"/>
              </a:ext>
            </a:extLst>
          </p:cNvPr>
          <p:cNvPicPr>
            <a:picLocks noChangeAspect="1"/>
          </p:cNvPicPr>
          <p:nvPr/>
        </p:nvPicPr>
        <p:blipFill rotWithShape="1">
          <a:blip r:embed="rId4"/>
          <a:srcRect b="27755"/>
          <a:stretch/>
        </p:blipFill>
        <p:spPr>
          <a:xfrm>
            <a:off x="515409" y="989028"/>
            <a:ext cx="6259643" cy="2566914"/>
          </a:xfrm>
          <a:prstGeom prst="rect">
            <a:avLst/>
          </a:prstGeom>
          <a:solidFill>
            <a:schemeClr val="accent1">
              <a:alpha val="43000"/>
            </a:schemeClr>
          </a:solidFill>
          <a:ln>
            <a:noFill/>
          </a:ln>
        </p:spPr>
      </p:pic>
      <p:sp>
        <p:nvSpPr>
          <p:cNvPr id="29" name="矩形 25">
            <a:extLst>
              <a:ext uri="{FF2B5EF4-FFF2-40B4-BE49-F238E27FC236}">
                <a16:creationId xmlns:a16="http://schemas.microsoft.com/office/drawing/2014/main" id="{06CECC77-3E90-3A43-AF6E-B8F5B9ABB2C4}"/>
              </a:ext>
            </a:extLst>
          </p:cNvPr>
          <p:cNvSpPr/>
          <p:nvPr/>
        </p:nvSpPr>
        <p:spPr>
          <a:xfrm flipV="1">
            <a:off x="369842" y="1429598"/>
            <a:ext cx="6592529" cy="21773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5">
            <a:extLst>
              <a:ext uri="{FF2B5EF4-FFF2-40B4-BE49-F238E27FC236}">
                <a16:creationId xmlns:a16="http://schemas.microsoft.com/office/drawing/2014/main" id="{835E5F98-B28E-694A-83B8-B4E32551E188}"/>
              </a:ext>
            </a:extLst>
          </p:cNvPr>
          <p:cNvSpPr/>
          <p:nvPr/>
        </p:nvSpPr>
        <p:spPr>
          <a:xfrm flipV="1">
            <a:off x="369844" y="2035415"/>
            <a:ext cx="6592527" cy="2286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5">
            <a:extLst>
              <a:ext uri="{FF2B5EF4-FFF2-40B4-BE49-F238E27FC236}">
                <a16:creationId xmlns:a16="http://schemas.microsoft.com/office/drawing/2014/main" id="{7BF62809-18BD-F043-90E9-E10770A8EC41}"/>
              </a:ext>
            </a:extLst>
          </p:cNvPr>
          <p:cNvSpPr/>
          <p:nvPr/>
        </p:nvSpPr>
        <p:spPr>
          <a:xfrm flipV="1">
            <a:off x="367732" y="2673179"/>
            <a:ext cx="6592526" cy="2286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5">
            <a:extLst>
              <a:ext uri="{FF2B5EF4-FFF2-40B4-BE49-F238E27FC236}">
                <a16:creationId xmlns:a16="http://schemas.microsoft.com/office/drawing/2014/main" id="{E2C44766-7CF3-D24E-B858-42E6E1C80223}"/>
              </a:ext>
            </a:extLst>
          </p:cNvPr>
          <p:cNvSpPr/>
          <p:nvPr/>
        </p:nvSpPr>
        <p:spPr>
          <a:xfrm flipV="1">
            <a:off x="367733" y="3292454"/>
            <a:ext cx="6592525" cy="2286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BBBA2832-5297-5143-A1F4-34744BA08265}"/>
              </a:ext>
            </a:extLst>
          </p:cNvPr>
          <p:cNvSpPr/>
          <p:nvPr/>
        </p:nvSpPr>
        <p:spPr>
          <a:xfrm>
            <a:off x="4734601" y="1426985"/>
            <a:ext cx="1876653" cy="197090"/>
          </a:xfrm>
          <a:prstGeom prst="rect">
            <a:avLst/>
          </a:prstGeom>
          <a:solidFill>
            <a:srgbClr val="00B3C8">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ectangle 37">
            <a:extLst>
              <a:ext uri="{FF2B5EF4-FFF2-40B4-BE49-F238E27FC236}">
                <a16:creationId xmlns:a16="http://schemas.microsoft.com/office/drawing/2014/main" id="{218E3345-310A-584C-BFEE-E8B0B4135F46}"/>
              </a:ext>
            </a:extLst>
          </p:cNvPr>
          <p:cNvSpPr/>
          <p:nvPr/>
        </p:nvSpPr>
        <p:spPr>
          <a:xfrm>
            <a:off x="4734604" y="2666973"/>
            <a:ext cx="1876649" cy="228599"/>
          </a:xfrm>
          <a:prstGeom prst="rect">
            <a:avLst/>
          </a:prstGeom>
          <a:solidFill>
            <a:srgbClr val="0070C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aphicFrame>
        <p:nvGraphicFramePr>
          <p:cNvPr id="39" name="Table 38">
            <a:extLst>
              <a:ext uri="{FF2B5EF4-FFF2-40B4-BE49-F238E27FC236}">
                <a16:creationId xmlns:a16="http://schemas.microsoft.com/office/drawing/2014/main" id="{443373B4-9333-7C4C-B361-66AF87C1C2A8}"/>
              </a:ext>
            </a:extLst>
          </p:cNvPr>
          <p:cNvGraphicFramePr>
            <a:graphicFrameLocks noGrp="1"/>
          </p:cNvGraphicFramePr>
          <p:nvPr>
            <p:extLst>
              <p:ext uri="{D42A27DB-BD31-4B8C-83A1-F6EECF244321}">
                <p14:modId xmlns:p14="http://schemas.microsoft.com/office/powerpoint/2010/main" val="2536713136"/>
              </p:ext>
            </p:extLst>
          </p:nvPr>
        </p:nvGraphicFramePr>
        <p:xfrm>
          <a:off x="6956676" y="1052712"/>
          <a:ext cx="1871597" cy="2566917"/>
        </p:xfrm>
        <a:graphic>
          <a:graphicData uri="http://schemas.openxmlformats.org/drawingml/2006/table">
            <a:tbl>
              <a:tblPr firstRow="1" bandRow="1">
                <a:tableStyleId>{2D5ABB26-0587-4C30-8999-92F81FD0307C}</a:tableStyleId>
              </a:tblPr>
              <a:tblGrid>
                <a:gridCol w="1871597">
                  <a:extLst>
                    <a:ext uri="{9D8B030D-6E8A-4147-A177-3AD203B41FA5}">
                      <a16:colId xmlns:a16="http://schemas.microsoft.com/office/drawing/2014/main" val="2602694329"/>
                    </a:ext>
                  </a:extLst>
                </a:gridCol>
              </a:tblGrid>
              <a:tr h="323898">
                <a:tc>
                  <a:txBody>
                    <a:bodyPr/>
                    <a:lstStyle/>
                    <a:p>
                      <a:pPr algn="ctr"/>
                      <a:r>
                        <a:rPr lang="en-US" altLang="zh-CN" sz="1200" b="1" dirty="0">
                          <a:latin typeface="+mj-lt"/>
                        </a:rPr>
                        <a:t>Waiting</a:t>
                      </a:r>
                      <a:r>
                        <a:rPr lang="zh-CN" altLang="en-US" sz="1200" b="1" dirty="0">
                          <a:latin typeface="+mj-lt"/>
                        </a:rPr>
                        <a:t> </a:t>
                      </a:r>
                      <a:r>
                        <a:rPr lang="en-US" altLang="zh-CN" sz="1200" b="1" dirty="0">
                          <a:latin typeface="+mj-lt"/>
                        </a:rPr>
                        <a:t>Time</a:t>
                      </a:r>
                      <a:r>
                        <a:rPr lang="zh-CN" altLang="en-US" sz="1200" b="1" dirty="0">
                          <a:latin typeface="+mj-lt"/>
                        </a:rPr>
                        <a:t> </a:t>
                      </a:r>
                      <a:r>
                        <a:rPr lang="en-US" altLang="zh-CN" sz="1200" b="1" dirty="0">
                          <a:latin typeface="+mj-lt"/>
                        </a:rPr>
                        <a:t>(In</a:t>
                      </a:r>
                      <a:r>
                        <a:rPr lang="zh-CN" altLang="en-US" sz="1200" b="1" dirty="0">
                          <a:latin typeface="+mj-lt"/>
                        </a:rPr>
                        <a:t> </a:t>
                      </a:r>
                      <a:r>
                        <a:rPr lang="en-US" altLang="zh-CN" sz="1200" b="1" dirty="0">
                          <a:latin typeface="+mj-lt"/>
                        </a:rPr>
                        <a:t>Hour)</a:t>
                      </a:r>
                      <a:endParaRPr lang="en-US" sz="1200" b="1" dirty="0">
                        <a:latin typeface="+mj-lt"/>
                      </a:endParaRPr>
                    </a:p>
                  </a:txBody>
                  <a:tcPr/>
                </a:tc>
                <a:extLst>
                  <a:ext uri="{0D108BD9-81ED-4DB2-BD59-A6C34878D82A}">
                    <a16:rowId xmlns:a16="http://schemas.microsoft.com/office/drawing/2014/main" val="1694311865"/>
                  </a:ext>
                </a:extLst>
              </a:tr>
              <a:tr h="299631">
                <a:tc>
                  <a:txBody>
                    <a:bodyPr/>
                    <a:lstStyle/>
                    <a:p>
                      <a:pPr algn="ctr"/>
                      <a:r>
                        <a:rPr lang="en-US" altLang="zh-CN" sz="1100" dirty="0"/>
                        <a:t>N/A</a:t>
                      </a:r>
                      <a:endParaRPr lang="en-US" sz="1100" dirty="0"/>
                    </a:p>
                  </a:txBody>
                  <a:tcPr/>
                </a:tc>
                <a:extLst>
                  <a:ext uri="{0D108BD9-81ED-4DB2-BD59-A6C34878D82A}">
                    <a16:rowId xmlns:a16="http://schemas.microsoft.com/office/drawing/2014/main" val="2324192414"/>
                  </a:ext>
                </a:extLst>
              </a:tr>
              <a:tr h="323898">
                <a:tc>
                  <a:txBody>
                    <a:bodyPr/>
                    <a:lstStyle/>
                    <a:p>
                      <a:pPr algn="ctr"/>
                      <a:endParaRPr lang="en-US" sz="1100" dirty="0"/>
                    </a:p>
                  </a:txBody>
                  <a:tcPr/>
                </a:tc>
                <a:extLst>
                  <a:ext uri="{0D108BD9-81ED-4DB2-BD59-A6C34878D82A}">
                    <a16:rowId xmlns:a16="http://schemas.microsoft.com/office/drawing/2014/main" val="3418344848"/>
                  </a:ext>
                </a:extLst>
              </a:tr>
              <a:tr h="323898">
                <a:tc>
                  <a:txBody>
                    <a:bodyPr/>
                    <a:lstStyle/>
                    <a:p>
                      <a:pPr algn="ctr"/>
                      <a:r>
                        <a:rPr lang="en-US" altLang="zh-CN" sz="1100" dirty="0"/>
                        <a:t>11.477222</a:t>
                      </a:r>
                      <a:endParaRPr lang="en-US" sz="1100" dirty="0"/>
                    </a:p>
                  </a:txBody>
                  <a:tcPr/>
                </a:tc>
                <a:extLst>
                  <a:ext uri="{0D108BD9-81ED-4DB2-BD59-A6C34878D82A}">
                    <a16:rowId xmlns:a16="http://schemas.microsoft.com/office/drawing/2014/main" val="1050674091"/>
                  </a:ext>
                </a:extLst>
              </a:tr>
              <a:tr h="323898">
                <a:tc>
                  <a:txBody>
                    <a:bodyPr/>
                    <a:lstStyle/>
                    <a:p>
                      <a:pPr algn="ctr"/>
                      <a:endParaRPr lang="en-US" sz="1100" dirty="0"/>
                    </a:p>
                  </a:txBody>
                  <a:tcPr/>
                </a:tc>
                <a:extLst>
                  <a:ext uri="{0D108BD9-81ED-4DB2-BD59-A6C34878D82A}">
                    <a16:rowId xmlns:a16="http://schemas.microsoft.com/office/drawing/2014/main" val="3525082758"/>
                  </a:ext>
                </a:extLst>
              </a:tr>
              <a:tr h="323898">
                <a:tc>
                  <a:txBody>
                    <a:bodyPr/>
                    <a:lstStyle/>
                    <a:p>
                      <a:pPr algn="ctr"/>
                      <a:r>
                        <a:rPr lang="en-US" altLang="zh-CN" sz="1100" dirty="0"/>
                        <a:t>20.000278</a:t>
                      </a:r>
                      <a:endParaRPr lang="en-US" sz="1100" dirty="0"/>
                    </a:p>
                  </a:txBody>
                  <a:tcPr/>
                </a:tc>
                <a:extLst>
                  <a:ext uri="{0D108BD9-81ED-4DB2-BD59-A6C34878D82A}">
                    <a16:rowId xmlns:a16="http://schemas.microsoft.com/office/drawing/2014/main" val="1582422843"/>
                  </a:ext>
                </a:extLst>
              </a:tr>
              <a:tr h="323898">
                <a:tc>
                  <a:txBody>
                    <a:bodyPr/>
                    <a:lstStyle/>
                    <a:p>
                      <a:pPr algn="ctr"/>
                      <a:endParaRPr lang="en-US" sz="1100" dirty="0"/>
                    </a:p>
                  </a:txBody>
                  <a:tcPr/>
                </a:tc>
                <a:extLst>
                  <a:ext uri="{0D108BD9-81ED-4DB2-BD59-A6C34878D82A}">
                    <a16:rowId xmlns:a16="http://schemas.microsoft.com/office/drawing/2014/main" val="1210172776"/>
                  </a:ext>
                </a:extLst>
              </a:tr>
              <a:tr h="323898">
                <a:tc>
                  <a:txBody>
                    <a:bodyPr/>
                    <a:lstStyle/>
                    <a:p>
                      <a:pPr algn="ctr"/>
                      <a:r>
                        <a:rPr lang="en-US" altLang="zh-CN" sz="1100" dirty="0"/>
                        <a:t>60.773611</a:t>
                      </a:r>
                      <a:endParaRPr lang="en-US" sz="1100" dirty="0"/>
                    </a:p>
                  </a:txBody>
                  <a:tcPr/>
                </a:tc>
                <a:extLst>
                  <a:ext uri="{0D108BD9-81ED-4DB2-BD59-A6C34878D82A}">
                    <a16:rowId xmlns:a16="http://schemas.microsoft.com/office/drawing/2014/main" val="1398528961"/>
                  </a:ext>
                </a:extLst>
              </a:tr>
            </a:tbl>
          </a:graphicData>
        </a:graphic>
      </p:graphicFrame>
      <p:sp>
        <p:nvSpPr>
          <p:cNvPr id="40" name="Rectangle 39">
            <a:extLst>
              <a:ext uri="{FF2B5EF4-FFF2-40B4-BE49-F238E27FC236}">
                <a16:creationId xmlns:a16="http://schemas.microsoft.com/office/drawing/2014/main" id="{A40AE6D9-3F4D-3641-98E1-421C31A6B6E3}"/>
              </a:ext>
            </a:extLst>
          </p:cNvPr>
          <p:cNvSpPr/>
          <p:nvPr/>
        </p:nvSpPr>
        <p:spPr>
          <a:xfrm>
            <a:off x="7453424" y="2017067"/>
            <a:ext cx="854134" cy="214600"/>
          </a:xfrm>
          <a:prstGeom prst="rect">
            <a:avLst/>
          </a:prstGeom>
          <a:solidFill>
            <a:srgbClr val="00B3C8">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ectangle 40">
            <a:extLst>
              <a:ext uri="{FF2B5EF4-FFF2-40B4-BE49-F238E27FC236}">
                <a16:creationId xmlns:a16="http://schemas.microsoft.com/office/drawing/2014/main" id="{87880AC0-086F-164A-86E7-C4318FEEB9A1}"/>
              </a:ext>
            </a:extLst>
          </p:cNvPr>
          <p:cNvSpPr/>
          <p:nvPr/>
        </p:nvSpPr>
        <p:spPr>
          <a:xfrm>
            <a:off x="7453424" y="2672431"/>
            <a:ext cx="873758" cy="189699"/>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41">
            <a:extLst>
              <a:ext uri="{FF2B5EF4-FFF2-40B4-BE49-F238E27FC236}">
                <a16:creationId xmlns:a16="http://schemas.microsoft.com/office/drawing/2014/main" id="{9B74A19D-02C9-8B4F-B65E-653E23E12C56}"/>
              </a:ext>
            </a:extLst>
          </p:cNvPr>
          <p:cNvSpPr/>
          <p:nvPr/>
        </p:nvSpPr>
        <p:spPr>
          <a:xfrm>
            <a:off x="7453424" y="3302894"/>
            <a:ext cx="881682" cy="218160"/>
          </a:xfrm>
          <a:prstGeom prst="rect">
            <a:avLst/>
          </a:prstGeom>
          <a:solidFill>
            <a:srgbClr val="0070C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Rectangle 42">
            <a:extLst>
              <a:ext uri="{FF2B5EF4-FFF2-40B4-BE49-F238E27FC236}">
                <a16:creationId xmlns:a16="http://schemas.microsoft.com/office/drawing/2014/main" id="{49A8516B-2779-A84F-A889-66E6BB8CDA7C}"/>
              </a:ext>
            </a:extLst>
          </p:cNvPr>
          <p:cNvSpPr/>
          <p:nvPr/>
        </p:nvSpPr>
        <p:spPr>
          <a:xfrm>
            <a:off x="2797718" y="2047792"/>
            <a:ext cx="1876653" cy="197090"/>
          </a:xfrm>
          <a:prstGeom prst="rect">
            <a:avLst/>
          </a:prstGeom>
          <a:solidFill>
            <a:srgbClr val="00B3C8">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43">
            <a:extLst>
              <a:ext uri="{FF2B5EF4-FFF2-40B4-BE49-F238E27FC236}">
                <a16:creationId xmlns:a16="http://schemas.microsoft.com/office/drawing/2014/main" id="{63FC770F-77AB-4B45-8FFB-596C3A190722}"/>
              </a:ext>
            </a:extLst>
          </p:cNvPr>
          <p:cNvSpPr/>
          <p:nvPr/>
        </p:nvSpPr>
        <p:spPr>
          <a:xfrm>
            <a:off x="4734600" y="2047792"/>
            <a:ext cx="1876653" cy="19709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Rectangle 44">
            <a:extLst>
              <a:ext uri="{FF2B5EF4-FFF2-40B4-BE49-F238E27FC236}">
                <a16:creationId xmlns:a16="http://schemas.microsoft.com/office/drawing/2014/main" id="{B681C3B0-15E6-9E48-82B5-A9789C3C136C}"/>
              </a:ext>
            </a:extLst>
          </p:cNvPr>
          <p:cNvSpPr/>
          <p:nvPr/>
        </p:nvSpPr>
        <p:spPr>
          <a:xfrm>
            <a:off x="2797718" y="2698484"/>
            <a:ext cx="1876653" cy="19709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Rectangle 45">
            <a:extLst>
              <a:ext uri="{FF2B5EF4-FFF2-40B4-BE49-F238E27FC236}">
                <a16:creationId xmlns:a16="http://schemas.microsoft.com/office/drawing/2014/main" id="{3B300EAB-EF36-ED46-877C-6BD316C160A9}"/>
              </a:ext>
            </a:extLst>
          </p:cNvPr>
          <p:cNvSpPr/>
          <p:nvPr/>
        </p:nvSpPr>
        <p:spPr>
          <a:xfrm>
            <a:off x="2797718" y="3298650"/>
            <a:ext cx="1876649" cy="228599"/>
          </a:xfrm>
          <a:prstGeom prst="rect">
            <a:avLst/>
          </a:prstGeom>
          <a:solidFill>
            <a:srgbClr val="0070C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文本框 2">
            <a:extLst>
              <a:ext uri="{FF2B5EF4-FFF2-40B4-BE49-F238E27FC236}">
                <a16:creationId xmlns:a16="http://schemas.microsoft.com/office/drawing/2014/main" id="{B8C40419-976A-3F40-A4BB-5C40671DA41E}"/>
              </a:ext>
            </a:extLst>
          </p:cNvPr>
          <p:cNvSpPr txBox="1"/>
          <p:nvPr/>
        </p:nvSpPr>
        <p:spPr>
          <a:xfrm>
            <a:off x="651741" y="4093052"/>
            <a:ext cx="8634690" cy="911019"/>
          </a:xfrm>
          <a:prstGeom prst="rect">
            <a:avLst/>
          </a:prstGeom>
          <a:noFill/>
        </p:spPr>
        <p:txBody>
          <a:bodyPr wrap="square" rtlCol="0">
            <a:spAutoFit/>
          </a:bodyPr>
          <a:lstStyle/>
          <a:p>
            <a:pPr marL="457200" indent="-317500">
              <a:lnSpc>
                <a:spcPct val="95000"/>
              </a:lnSpc>
              <a:buClr>
                <a:schemeClr val="dk2"/>
              </a:buClr>
              <a:buSzPts val="1400"/>
              <a:buFont typeface="Arial"/>
              <a:buChar char="●"/>
            </a:pPr>
            <a:r>
              <a:rPr lang="en-US" altLang="zh-CN" dirty="0">
                <a:solidFill>
                  <a:schemeClr val="dk2"/>
                </a:solidFill>
              </a:rPr>
              <a:t>Only focus on IN status</a:t>
            </a:r>
            <a:r>
              <a:rPr lang="zh-CN" altLang="en-US" dirty="0">
                <a:solidFill>
                  <a:schemeClr val="dk2"/>
                </a:solidFill>
              </a:rPr>
              <a:t> </a:t>
            </a:r>
            <a:r>
              <a:rPr lang="en-US" altLang="zh-CN" dirty="0">
                <a:solidFill>
                  <a:schemeClr val="dk2"/>
                </a:solidFill>
              </a:rPr>
              <a:t>(INSNXO/Next</a:t>
            </a:r>
            <a:r>
              <a:rPr lang="zh-CN" altLang="en-US" dirty="0">
                <a:solidFill>
                  <a:schemeClr val="dk2"/>
                </a:solidFill>
              </a:rPr>
              <a:t> </a:t>
            </a:r>
            <a:r>
              <a:rPr lang="en-US" altLang="zh-CN" dirty="0">
                <a:solidFill>
                  <a:schemeClr val="dk2"/>
                </a:solidFill>
              </a:rPr>
              <a:t>Operation)</a:t>
            </a:r>
          </a:p>
          <a:p>
            <a:pPr marL="457200" indent="-317500">
              <a:lnSpc>
                <a:spcPct val="95000"/>
              </a:lnSpc>
              <a:buClr>
                <a:schemeClr val="dk2"/>
              </a:buClr>
              <a:buSzPts val="1400"/>
              <a:buFont typeface="Arial"/>
              <a:buChar char="●"/>
            </a:pPr>
            <a:r>
              <a:rPr lang="en-US" altLang="zh-CN" dirty="0">
                <a:solidFill>
                  <a:schemeClr val="dk2"/>
                </a:solidFill>
              </a:rPr>
              <a:t>Machine Waiting Time = </a:t>
            </a:r>
          </a:p>
          <a:p>
            <a:pPr marL="139700">
              <a:lnSpc>
                <a:spcPct val="95000"/>
              </a:lnSpc>
              <a:buClr>
                <a:schemeClr val="dk2"/>
              </a:buClr>
              <a:buSzPts val="1400"/>
            </a:pPr>
            <a:r>
              <a:rPr lang="en-US" altLang="zh-CN" dirty="0">
                <a:solidFill>
                  <a:schemeClr val="dk2"/>
                </a:solidFill>
              </a:rPr>
              <a:t>	Start timestamp of</a:t>
            </a:r>
            <a:r>
              <a:rPr lang="zh-CN" altLang="en-US" dirty="0">
                <a:solidFill>
                  <a:schemeClr val="dk2"/>
                </a:solidFill>
              </a:rPr>
              <a:t> </a:t>
            </a:r>
            <a:r>
              <a:rPr lang="en-US" altLang="zh-CN" dirty="0">
                <a:solidFill>
                  <a:schemeClr val="dk2"/>
                </a:solidFill>
              </a:rPr>
              <a:t>this IN operation</a:t>
            </a:r>
            <a:r>
              <a:rPr lang="zh-CN" altLang="en-US" dirty="0">
                <a:solidFill>
                  <a:schemeClr val="dk2"/>
                </a:solidFill>
              </a:rPr>
              <a:t> </a:t>
            </a:r>
            <a:r>
              <a:rPr lang="en-US" altLang="zh-CN" dirty="0">
                <a:solidFill>
                  <a:schemeClr val="dk2"/>
                </a:solidFill>
              </a:rPr>
              <a:t>(INSTMS</a:t>
            </a:r>
            <a:r>
              <a:rPr lang="zh-CN" altLang="en-US" dirty="0">
                <a:solidFill>
                  <a:schemeClr val="dk2"/>
                </a:solidFill>
              </a:rPr>
              <a:t> </a:t>
            </a:r>
            <a:r>
              <a:rPr lang="en-US" altLang="zh-CN" dirty="0">
                <a:solidFill>
                  <a:schemeClr val="dk2"/>
                </a:solidFill>
              </a:rPr>
              <a:t>of</a:t>
            </a:r>
            <a:r>
              <a:rPr lang="zh-CN" altLang="en-US" dirty="0">
                <a:solidFill>
                  <a:schemeClr val="dk2"/>
                </a:solidFill>
              </a:rPr>
              <a:t> </a:t>
            </a:r>
            <a:r>
              <a:rPr lang="en-US" altLang="zh-CN" dirty="0">
                <a:solidFill>
                  <a:schemeClr val="dk2"/>
                </a:solidFill>
              </a:rPr>
              <a:t>this</a:t>
            </a:r>
            <a:r>
              <a:rPr lang="zh-CN" altLang="en-US" dirty="0">
                <a:solidFill>
                  <a:schemeClr val="dk2"/>
                </a:solidFill>
              </a:rPr>
              <a:t> </a:t>
            </a:r>
            <a:r>
              <a:rPr lang="en-US" altLang="zh-CN" dirty="0">
                <a:solidFill>
                  <a:schemeClr val="dk2"/>
                </a:solidFill>
              </a:rPr>
              <a:t>row)</a:t>
            </a:r>
            <a:r>
              <a:rPr lang="zh-CN" altLang="en-US" dirty="0">
                <a:solidFill>
                  <a:schemeClr val="dk2"/>
                </a:solidFill>
              </a:rPr>
              <a:t> </a:t>
            </a:r>
            <a:r>
              <a:rPr lang="en-US" altLang="zh-CN" dirty="0">
                <a:solidFill>
                  <a:schemeClr val="dk2"/>
                </a:solidFill>
              </a:rPr>
              <a:t>–</a:t>
            </a:r>
          </a:p>
          <a:p>
            <a:pPr marL="139700">
              <a:lnSpc>
                <a:spcPct val="95000"/>
              </a:lnSpc>
              <a:buClr>
                <a:schemeClr val="dk2"/>
              </a:buClr>
              <a:buSzPts val="1400"/>
            </a:pPr>
            <a:r>
              <a:rPr lang="en-US" altLang="zh-CN" dirty="0">
                <a:solidFill>
                  <a:schemeClr val="dk2"/>
                </a:solidFill>
              </a:rPr>
              <a:t>	Finish</a:t>
            </a:r>
            <a:r>
              <a:rPr lang="zh-CN" altLang="en-US" dirty="0">
                <a:solidFill>
                  <a:schemeClr val="dk2"/>
                </a:solidFill>
              </a:rPr>
              <a:t> </a:t>
            </a:r>
            <a:r>
              <a:rPr lang="en-US" altLang="zh-CN" dirty="0">
                <a:solidFill>
                  <a:schemeClr val="dk2"/>
                </a:solidFill>
              </a:rPr>
              <a:t>timestamp</a:t>
            </a:r>
            <a:r>
              <a:rPr lang="zh-CN" altLang="en-US" dirty="0">
                <a:solidFill>
                  <a:schemeClr val="dk2"/>
                </a:solidFill>
              </a:rPr>
              <a:t> </a:t>
            </a:r>
            <a:r>
              <a:rPr lang="en-US" altLang="zh-CN" dirty="0">
                <a:solidFill>
                  <a:schemeClr val="dk2"/>
                </a:solidFill>
              </a:rPr>
              <a:t>of</a:t>
            </a:r>
            <a:r>
              <a:rPr lang="zh-CN" altLang="en-US" dirty="0">
                <a:solidFill>
                  <a:schemeClr val="dk2"/>
                </a:solidFill>
              </a:rPr>
              <a:t> </a:t>
            </a:r>
            <a:r>
              <a:rPr lang="en-US" altLang="zh-CN" dirty="0">
                <a:solidFill>
                  <a:schemeClr val="dk2"/>
                </a:solidFill>
              </a:rPr>
              <a:t>last</a:t>
            </a:r>
            <a:r>
              <a:rPr lang="zh-CN" altLang="en-US" dirty="0">
                <a:solidFill>
                  <a:schemeClr val="dk2"/>
                </a:solidFill>
              </a:rPr>
              <a:t> </a:t>
            </a:r>
            <a:r>
              <a:rPr lang="en-US" altLang="zh-CN" dirty="0">
                <a:solidFill>
                  <a:schemeClr val="dk2"/>
                </a:solidFill>
              </a:rPr>
              <a:t>IN</a:t>
            </a:r>
            <a:r>
              <a:rPr lang="zh-CN" altLang="en-US" dirty="0">
                <a:solidFill>
                  <a:schemeClr val="dk2"/>
                </a:solidFill>
              </a:rPr>
              <a:t> </a:t>
            </a:r>
            <a:r>
              <a:rPr lang="en-US" altLang="zh-CN" dirty="0">
                <a:solidFill>
                  <a:schemeClr val="dk2"/>
                </a:solidFill>
              </a:rPr>
              <a:t>operation</a:t>
            </a:r>
            <a:r>
              <a:rPr lang="zh-CN" altLang="en-US" dirty="0">
                <a:solidFill>
                  <a:schemeClr val="dk2"/>
                </a:solidFill>
              </a:rPr>
              <a:t> </a:t>
            </a:r>
            <a:r>
              <a:rPr lang="en-US" altLang="zh-CN" dirty="0">
                <a:solidFill>
                  <a:schemeClr val="dk2"/>
                </a:solidFill>
              </a:rPr>
              <a:t>(INFTMS</a:t>
            </a:r>
            <a:r>
              <a:rPr lang="zh-CN" altLang="en-US" dirty="0">
                <a:solidFill>
                  <a:schemeClr val="dk2"/>
                </a:solidFill>
              </a:rPr>
              <a:t> </a:t>
            </a:r>
            <a:r>
              <a:rPr lang="en-US" altLang="zh-CN" dirty="0">
                <a:solidFill>
                  <a:schemeClr val="dk2"/>
                </a:solidFill>
              </a:rPr>
              <a:t>of</a:t>
            </a:r>
            <a:r>
              <a:rPr lang="zh-CN" altLang="en-US" dirty="0">
                <a:solidFill>
                  <a:schemeClr val="dk2"/>
                </a:solidFill>
              </a:rPr>
              <a:t> </a:t>
            </a:r>
            <a:r>
              <a:rPr lang="en-US" altLang="zh-CN" dirty="0">
                <a:solidFill>
                  <a:schemeClr val="dk2"/>
                </a:solidFill>
              </a:rPr>
              <a:t>last</a:t>
            </a:r>
            <a:r>
              <a:rPr lang="zh-CN" altLang="en-US" dirty="0">
                <a:solidFill>
                  <a:schemeClr val="dk2"/>
                </a:solidFill>
              </a:rPr>
              <a:t> </a:t>
            </a:r>
            <a:r>
              <a:rPr lang="en-US" altLang="zh-CN" dirty="0">
                <a:solidFill>
                  <a:schemeClr val="dk2"/>
                </a:solidFill>
              </a:rPr>
              <a:t>row)</a:t>
            </a:r>
          </a:p>
        </p:txBody>
      </p:sp>
      <p:cxnSp>
        <p:nvCxnSpPr>
          <p:cNvPr id="49" name="Elbow Connector 48">
            <a:extLst>
              <a:ext uri="{FF2B5EF4-FFF2-40B4-BE49-F238E27FC236}">
                <a16:creationId xmlns:a16="http://schemas.microsoft.com/office/drawing/2014/main" id="{3839E307-3639-4C4C-9273-915F6F79FBB4}"/>
              </a:ext>
            </a:extLst>
          </p:cNvPr>
          <p:cNvCxnSpPr>
            <a:cxnSpLocks/>
            <a:stCxn id="43" idx="1"/>
          </p:cNvCxnSpPr>
          <p:nvPr/>
        </p:nvCxnSpPr>
        <p:spPr>
          <a:xfrm rot="10800000" flipH="1" flipV="1">
            <a:off x="2797717" y="2146337"/>
            <a:ext cx="1166029" cy="1608318"/>
          </a:xfrm>
          <a:prstGeom prst="bentConnector4">
            <a:avLst>
              <a:gd name="adj1" fmla="val -6839"/>
              <a:gd name="adj2" fmla="val 9140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1BC528-4EB0-4D47-845B-75E893A76073}"/>
              </a:ext>
            </a:extLst>
          </p:cNvPr>
          <p:cNvSpPr txBox="1"/>
          <p:nvPr/>
        </p:nvSpPr>
        <p:spPr>
          <a:xfrm>
            <a:off x="2060825" y="3754655"/>
            <a:ext cx="6889592" cy="523220"/>
          </a:xfrm>
          <a:prstGeom prst="rect">
            <a:avLst/>
          </a:prstGeom>
          <a:noFill/>
        </p:spPr>
        <p:txBody>
          <a:bodyPr wrap="square" rtlCol="0">
            <a:spAutoFit/>
          </a:bodyPr>
          <a:lstStyle/>
          <a:p>
            <a:r>
              <a:rPr lang="en-US" altLang="zh-CN" b="1" dirty="0">
                <a:solidFill>
                  <a:srgbClr val="C00000"/>
                </a:solidFill>
              </a:rPr>
              <a:t>Example:</a:t>
            </a:r>
            <a:r>
              <a:rPr lang="zh-CN" altLang="en-US" b="1" dirty="0">
                <a:solidFill>
                  <a:srgbClr val="C00000"/>
                </a:solidFill>
              </a:rPr>
              <a:t>  </a:t>
            </a:r>
            <a:r>
              <a:rPr lang="en-US" altLang="zh-CN" dirty="0">
                <a:solidFill>
                  <a:srgbClr val="C00000"/>
                </a:solidFill>
              </a:rPr>
              <a:t>   2019-06-11 20:13:02 </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 2019-06-11 08:44:24 </a:t>
            </a:r>
            <a:r>
              <a:rPr lang="zh-CN" altLang="en-US" dirty="0">
                <a:solidFill>
                  <a:srgbClr val="C00000"/>
                </a:solidFill>
              </a:rPr>
              <a:t> </a:t>
            </a:r>
            <a:r>
              <a:rPr lang="en-US" altLang="zh-CN" dirty="0">
                <a:solidFill>
                  <a:srgbClr val="C00000"/>
                </a:solidFill>
              </a:rPr>
              <a:t>= </a:t>
            </a:r>
            <a:r>
              <a:rPr lang="zh-CN" altLang="en-US" dirty="0">
                <a:solidFill>
                  <a:srgbClr val="C00000"/>
                </a:solidFill>
              </a:rPr>
              <a:t> </a:t>
            </a:r>
            <a:r>
              <a:rPr lang="en-US" altLang="zh-CN" dirty="0">
                <a:solidFill>
                  <a:srgbClr val="C00000"/>
                </a:solidFill>
              </a:rPr>
              <a:t>11.477</a:t>
            </a:r>
            <a:r>
              <a:rPr lang="zh-CN" altLang="en-US" dirty="0">
                <a:solidFill>
                  <a:srgbClr val="C00000"/>
                </a:solidFill>
              </a:rPr>
              <a:t> </a:t>
            </a:r>
            <a:r>
              <a:rPr lang="en-US" altLang="zh-CN" dirty="0">
                <a:solidFill>
                  <a:srgbClr val="C00000"/>
                </a:solidFill>
              </a:rPr>
              <a:t>h</a:t>
            </a:r>
          </a:p>
          <a:p>
            <a:endParaRPr lang="en-US" dirty="0"/>
          </a:p>
        </p:txBody>
      </p:sp>
      <p:cxnSp>
        <p:nvCxnSpPr>
          <p:cNvPr id="64" name="Elbow Connector 63">
            <a:extLst>
              <a:ext uri="{FF2B5EF4-FFF2-40B4-BE49-F238E27FC236}">
                <a16:creationId xmlns:a16="http://schemas.microsoft.com/office/drawing/2014/main" id="{324B6949-FA0F-C248-BFCC-2FDDE85192C3}"/>
              </a:ext>
            </a:extLst>
          </p:cNvPr>
          <p:cNvCxnSpPr>
            <a:stCxn id="34" idx="3"/>
            <a:endCxn id="52" idx="0"/>
          </p:cNvCxnSpPr>
          <p:nvPr/>
        </p:nvCxnSpPr>
        <p:spPr>
          <a:xfrm flipH="1">
            <a:off x="5505621" y="1525530"/>
            <a:ext cx="1105633" cy="2229125"/>
          </a:xfrm>
          <a:prstGeom prst="bentConnector4">
            <a:avLst>
              <a:gd name="adj1" fmla="val -20676"/>
              <a:gd name="adj2" fmla="val 9323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2AC48B84-7C86-4E47-964B-3D68BDFA4765}"/>
              </a:ext>
            </a:extLst>
          </p:cNvPr>
          <p:cNvCxnSpPr>
            <a:cxnSpLocks/>
            <a:stCxn id="40" idx="1"/>
          </p:cNvCxnSpPr>
          <p:nvPr/>
        </p:nvCxnSpPr>
        <p:spPr>
          <a:xfrm rot="10800000" flipV="1">
            <a:off x="7313102" y="2124367"/>
            <a:ext cx="140322" cy="163028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25">
            <a:extLst>
              <a:ext uri="{FF2B5EF4-FFF2-40B4-BE49-F238E27FC236}">
                <a16:creationId xmlns:a16="http://schemas.microsoft.com/office/drawing/2014/main" id="{10AF25CB-2AEF-5F43-8161-FEA6410F9B0B}"/>
              </a:ext>
            </a:extLst>
          </p:cNvPr>
          <p:cNvSpPr/>
          <p:nvPr/>
        </p:nvSpPr>
        <p:spPr>
          <a:xfrm flipV="1">
            <a:off x="3155673" y="3787560"/>
            <a:ext cx="1711842" cy="243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5">
            <a:extLst>
              <a:ext uri="{FF2B5EF4-FFF2-40B4-BE49-F238E27FC236}">
                <a16:creationId xmlns:a16="http://schemas.microsoft.com/office/drawing/2014/main" id="{B4419F5A-90A3-A64D-9696-9BF46969657B}"/>
              </a:ext>
            </a:extLst>
          </p:cNvPr>
          <p:cNvSpPr/>
          <p:nvPr/>
        </p:nvSpPr>
        <p:spPr>
          <a:xfrm flipV="1">
            <a:off x="5063210" y="3784235"/>
            <a:ext cx="1711842" cy="243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25">
            <a:extLst>
              <a:ext uri="{FF2B5EF4-FFF2-40B4-BE49-F238E27FC236}">
                <a16:creationId xmlns:a16="http://schemas.microsoft.com/office/drawing/2014/main" id="{9B0CB047-4C48-734A-A476-E3756CDDC66D}"/>
              </a:ext>
            </a:extLst>
          </p:cNvPr>
          <p:cNvSpPr/>
          <p:nvPr/>
        </p:nvSpPr>
        <p:spPr>
          <a:xfrm flipV="1">
            <a:off x="7013979" y="3783353"/>
            <a:ext cx="777489" cy="243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a:extLst>
              <a:ext uri="{FF2B5EF4-FFF2-40B4-BE49-F238E27FC236}">
                <a16:creationId xmlns:a16="http://schemas.microsoft.com/office/drawing/2014/main" id="{8E751AD8-89A2-3D4C-B66C-BEA1F5B71AB0}"/>
              </a:ext>
            </a:extLst>
          </p:cNvPr>
          <p:cNvSpPr txBox="1"/>
          <p:nvPr/>
        </p:nvSpPr>
        <p:spPr>
          <a:xfrm>
            <a:off x="651741" y="732918"/>
            <a:ext cx="893136" cy="246221"/>
          </a:xfrm>
          <a:prstGeom prst="rect">
            <a:avLst/>
          </a:prstGeom>
          <a:noFill/>
        </p:spPr>
        <p:txBody>
          <a:bodyPr wrap="square" rtlCol="0">
            <a:spAutoFit/>
          </a:bodyPr>
          <a:lstStyle/>
          <a:p>
            <a:r>
              <a:rPr lang="en-US" sz="1000" dirty="0">
                <a:solidFill>
                  <a:schemeClr val="bg2"/>
                </a:solidFill>
              </a:rPr>
              <a:t>Inventory</a:t>
            </a:r>
            <a:r>
              <a:rPr lang="zh-CN" altLang="en-US" sz="1000" dirty="0">
                <a:solidFill>
                  <a:schemeClr val="bg2"/>
                </a:solidFill>
              </a:rPr>
              <a:t> </a:t>
            </a:r>
            <a:r>
              <a:rPr lang="en-US" altLang="zh-CN" sz="1000" dirty="0">
                <a:solidFill>
                  <a:schemeClr val="bg2"/>
                </a:solidFill>
              </a:rPr>
              <a:t>#</a:t>
            </a:r>
            <a:endParaRPr lang="en-US" sz="1000" dirty="0">
              <a:solidFill>
                <a:schemeClr val="bg2"/>
              </a:solidFill>
            </a:endParaRPr>
          </a:p>
        </p:txBody>
      </p:sp>
      <p:sp>
        <p:nvSpPr>
          <p:cNvPr id="73" name="TextBox 72">
            <a:extLst>
              <a:ext uri="{FF2B5EF4-FFF2-40B4-BE49-F238E27FC236}">
                <a16:creationId xmlns:a16="http://schemas.microsoft.com/office/drawing/2014/main" id="{D2B87138-7463-AC4C-B8CC-9BC0BDE6A532}"/>
              </a:ext>
            </a:extLst>
          </p:cNvPr>
          <p:cNvSpPr txBox="1"/>
          <p:nvPr/>
        </p:nvSpPr>
        <p:spPr>
          <a:xfrm>
            <a:off x="1420079" y="671023"/>
            <a:ext cx="792397" cy="400110"/>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defRPr>
            </a:lvl1pPr>
          </a:lstStyle>
          <a:p>
            <a:r>
              <a:rPr lang="en-US" dirty="0"/>
              <a:t>Next</a:t>
            </a:r>
            <a:r>
              <a:rPr lang="zh-CN" altLang="en-US" dirty="0"/>
              <a:t> </a:t>
            </a:r>
            <a:r>
              <a:rPr lang="en-US" altLang="zh-CN" dirty="0"/>
              <a:t>Operation</a:t>
            </a:r>
            <a:endParaRPr lang="en-US" dirty="0"/>
          </a:p>
        </p:txBody>
      </p:sp>
      <p:sp>
        <p:nvSpPr>
          <p:cNvPr id="74" name="TextBox 73">
            <a:extLst>
              <a:ext uri="{FF2B5EF4-FFF2-40B4-BE49-F238E27FC236}">
                <a16:creationId xmlns:a16="http://schemas.microsoft.com/office/drawing/2014/main" id="{76A47948-48E6-8742-AF70-42DFA54FA4EE}"/>
              </a:ext>
            </a:extLst>
          </p:cNvPr>
          <p:cNvSpPr txBox="1"/>
          <p:nvPr/>
        </p:nvSpPr>
        <p:spPr>
          <a:xfrm>
            <a:off x="2060825" y="715875"/>
            <a:ext cx="792397"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solidFill>
                  <a:schemeClr val="bg2"/>
                </a:solidFill>
              </a:defRPr>
            </a:lvl1pPr>
          </a:lstStyle>
          <a:p>
            <a:r>
              <a:rPr lang="en-US" dirty="0"/>
              <a:t>Next</a:t>
            </a:r>
            <a:r>
              <a:rPr lang="zh-CN" altLang="en-US" dirty="0"/>
              <a:t> </a:t>
            </a:r>
            <a:r>
              <a:rPr lang="en-US" altLang="zh-CN" dirty="0"/>
              <a:t>Unit</a:t>
            </a:r>
            <a:endParaRPr lang="en-US" dirty="0"/>
          </a:p>
        </p:txBody>
      </p:sp>
      <p:sp>
        <p:nvSpPr>
          <p:cNvPr id="75" name="TextBox 74">
            <a:extLst>
              <a:ext uri="{FF2B5EF4-FFF2-40B4-BE49-F238E27FC236}">
                <a16:creationId xmlns:a16="http://schemas.microsoft.com/office/drawing/2014/main" id="{52F898FA-7D3D-AB48-9DEE-DBBE06E32804}"/>
              </a:ext>
            </a:extLst>
          </p:cNvPr>
          <p:cNvSpPr txBox="1"/>
          <p:nvPr/>
        </p:nvSpPr>
        <p:spPr>
          <a:xfrm>
            <a:off x="3935810" y="678558"/>
            <a:ext cx="95080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solidFill>
                  <a:schemeClr val="bg2"/>
                </a:solidFill>
              </a:defRPr>
            </a:lvl1pPr>
          </a:lstStyle>
          <a:p>
            <a:r>
              <a:rPr lang="en-US"/>
              <a:t>Start</a:t>
            </a:r>
            <a:r>
              <a:rPr lang="zh-CN" altLang="en-US" dirty="0"/>
              <a:t> </a:t>
            </a:r>
            <a:r>
              <a:rPr lang="en-US" altLang="zh-CN" dirty="0"/>
              <a:t>Timestamp</a:t>
            </a:r>
            <a:endParaRPr lang="en-US" dirty="0"/>
          </a:p>
        </p:txBody>
      </p:sp>
      <p:sp>
        <p:nvSpPr>
          <p:cNvPr id="76" name="TextBox 75">
            <a:extLst>
              <a:ext uri="{FF2B5EF4-FFF2-40B4-BE49-F238E27FC236}">
                <a16:creationId xmlns:a16="http://schemas.microsoft.com/office/drawing/2014/main" id="{C73B6C1B-0A09-4F46-B321-F73BF0A33A36}"/>
              </a:ext>
            </a:extLst>
          </p:cNvPr>
          <p:cNvSpPr txBox="1"/>
          <p:nvPr/>
        </p:nvSpPr>
        <p:spPr>
          <a:xfrm>
            <a:off x="5869835" y="671023"/>
            <a:ext cx="95080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solidFill>
                  <a:schemeClr val="bg2"/>
                </a:solidFill>
              </a:defRPr>
            </a:lvl1pPr>
          </a:lstStyle>
          <a:p>
            <a:r>
              <a:rPr lang="en-US"/>
              <a:t>Finish</a:t>
            </a:r>
            <a:r>
              <a:rPr lang="zh-CN" altLang="en-US" dirty="0"/>
              <a:t> </a:t>
            </a:r>
            <a:r>
              <a:rPr lang="en-US" altLang="zh-CN" dirty="0"/>
              <a:t>Timestamp</a:t>
            </a:r>
            <a:endParaRPr lang="en-US" dirty="0"/>
          </a:p>
        </p:txBody>
      </p:sp>
    </p:spTree>
    <p:extLst>
      <p:ext uri="{BB962C8B-B14F-4D97-AF65-F5344CB8AC3E}">
        <p14:creationId xmlns:p14="http://schemas.microsoft.com/office/powerpoint/2010/main" val="93248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Part2: Exploratory Data Analysis</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graphicFrame>
        <p:nvGraphicFramePr>
          <p:cNvPr id="2" name="表格 2">
            <a:extLst>
              <a:ext uri="{FF2B5EF4-FFF2-40B4-BE49-F238E27FC236}">
                <a16:creationId xmlns:a16="http://schemas.microsoft.com/office/drawing/2014/main" id="{79261171-769C-4C25-95A4-FC94A39C9FCF}"/>
              </a:ext>
            </a:extLst>
          </p:cNvPr>
          <p:cNvGraphicFramePr>
            <a:graphicFrameLocks noGrp="1"/>
          </p:cNvGraphicFramePr>
          <p:nvPr>
            <p:extLst>
              <p:ext uri="{D42A27DB-BD31-4B8C-83A1-F6EECF244321}">
                <p14:modId xmlns:p14="http://schemas.microsoft.com/office/powerpoint/2010/main" val="2946140415"/>
              </p:ext>
            </p:extLst>
          </p:nvPr>
        </p:nvGraphicFramePr>
        <p:xfrm>
          <a:off x="882029" y="1186494"/>
          <a:ext cx="3220630" cy="2956628"/>
        </p:xfrm>
        <a:graphic>
          <a:graphicData uri="http://schemas.openxmlformats.org/drawingml/2006/table">
            <a:tbl>
              <a:tblPr firstRow="1" bandRow="1">
                <a:tableStyleId>{7DF18680-E054-41AD-8BC1-D1AEF772440D}</a:tableStyleId>
              </a:tblPr>
              <a:tblGrid>
                <a:gridCol w="1610315">
                  <a:extLst>
                    <a:ext uri="{9D8B030D-6E8A-4147-A177-3AD203B41FA5}">
                      <a16:colId xmlns:a16="http://schemas.microsoft.com/office/drawing/2014/main" val="2523416094"/>
                    </a:ext>
                  </a:extLst>
                </a:gridCol>
                <a:gridCol w="1610315">
                  <a:extLst>
                    <a:ext uri="{9D8B030D-6E8A-4147-A177-3AD203B41FA5}">
                      <a16:colId xmlns:a16="http://schemas.microsoft.com/office/drawing/2014/main" val="4106775402"/>
                    </a:ext>
                  </a:extLst>
                </a:gridCol>
              </a:tblGrid>
              <a:tr h="459920">
                <a:tc>
                  <a:txBody>
                    <a:bodyPr/>
                    <a:lstStyle/>
                    <a:p>
                      <a:endParaRPr lang="zh-CN" altLang="en-US" sz="1200" dirty="0"/>
                    </a:p>
                  </a:txBody>
                  <a:tcPr anchor="ctr"/>
                </a:tc>
                <a:tc>
                  <a:txBody>
                    <a:bodyPr/>
                    <a:lstStyle/>
                    <a:p>
                      <a:pPr algn="ctr"/>
                      <a:r>
                        <a:rPr lang="en-US" altLang="zh-CN" sz="1200" dirty="0"/>
                        <a:t>Wait Time (Hour)</a:t>
                      </a:r>
                      <a:endParaRPr lang="zh-CN" altLang="en-US" sz="1200" dirty="0"/>
                    </a:p>
                  </a:txBody>
                  <a:tcPr anchor="ctr"/>
                </a:tc>
                <a:extLst>
                  <a:ext uri="{0D108BD9-81ED-4DB2-BD59-A6C34878D82A}">
                    <a16:rowId xmlns:a16="http://schemas.microsoft.com/office/drawing/2014/main" val="556798856"/>
                  </a:ext>
                </a:extLst>
              </a:tr>
              <a:tr h="394217">
                <a:tc>
                  <a:txBody>
                    <a:bodyPr/>
                    <a:lstStyle/>
                    <a:p>
                      <a:r>
                        <a:rPr lang="en-US" altLang="zh-CN" sz="1200" dirty="0">
                          <a:solidFill>
                            <a:schemeClr val="tx1">
                              <a:lumMod val="75000"/>
                              <a:lumOff val="25000"/>
                            </a:schemeClr>
                          </a:solidFill>
                        </a:rPr>
                        <a:t>Average</a:t>
                      </a:r>
                      <a:endParaRPr lang="zh-CN" altLang="en-US" sz="1200" dirty="0">
                        <a:solidFill>
                          <a:schemeClr val="tx1">
                            <a:lumMod val="75000"/>
                            <a:lumOff val="25000"/>
                          </a:schemeClr>
                        </a:solidFill>
                      </a:endParaRPr>
                    </a:p>
                  </a:txBody>
                  <a:tcPr anchor="ctr"/>
                </a:tc>
                <a:tc>
                  <a:txBody>
                    <a:bodyPr/>
                    <a:lstStyle/>
                    <a:p>
                      <a:pPr algn="ctr"/>
                      <a:r>
                        <a:rPr lang="en-US" altLang="zh-CN" sz="1200" dirty="0">
                          <a:solidFill>
                            <a:schemeClr val="tx1">
                              <a:lumMod val="75000"/>
                              <a:lumOff val="25000"/>
                            </a:schemeClr>
                          </a:solidFill>
                        </a:rPr>
                        <a:t>59.06</a:t>
                      </a:r>
                      <a:endParaRPr lang="zh-CN" altLang="en-US" sz="1200" dirty="0">
                        <a:solidFill>
                          <a:schemeClr val="tx1">
                            <a:lumMod val="75000"/>
                            <a:lumOff val="25000"/>
                          </a:schemeClr>
                        </a:solidFill>
                      </a:endParaRPr>
                    </a:p>
                  </a:txBody>
                  <a:tcPr anchor="ctr"/>
                </a:tc>
                <a:extLst>
                  <a:ext uri="{0D108BD9-81ED-4DB2-BD59-A6C34878D82A}">
                    <a16:rowId xmlns:a16="http://schemas.microsoft.com/office/drawing/2014/main" val="3406546011"/>
                  </a:ext>
                </a:extLst>
              </a:tr>
              <a:tr h="394217">
                <a:tc>
                  <a:txBody>
                    <a:bodyPr/>
                    <a:lstStyle/>
                    <a:p>
                      <a:r>
                        <a:rPr lang="en-US" altLang="zh-CN" sz="1200" dirty="0">
                          <a:solidFill>
                            <a:schemeClr val="tx1">
                              <a:lumMod val="75000"/>
                              <a:lumOff val="25000"/>
                            </a:schemeClr>
                          </a:solidFill>
                        </a:rPr>
                        <a:t>Max</a:t>
                      </a:r>
                      <a:endParaRPr lang="zh-CN" altLang="en-US" sz="1200" dirty="0">
                        <a:solidFill>
                          <a:schemeClr val="tx1">
                            <a:lumMod val="75000"/>
                            <a:lumOff val="25000"/>
                          </a:schemeClr>
                        </a:solidFill>
                      </a:endParaRPr>
                    </a:p>
                  </a:txBody>
                  <a:tcPr anchor="ctr"/>
                </a:tc>
                <a:tc>
                  <a:txBody>
                    <a:bodyPr/>
                    <a:lstStyle/>
                    <a:p>
                      <a:pPr algn="ctr"/>
                      <a:r>
                        <a:rPr lang="en-US" altLang="zh-CN" sz="1200" dirty="0">
                          <a:solidFill>
                            <a:schemeClr val="tx1">
                              <a:lumMod val="75000"/>
                              <a:lumOff val="25000"/>
                            </a:schemeClr>
                          </a:solidFill>
                        </a:rPr>
                        <a:t>4379.16</a:t>
                      </a:r>
                      <a:endParaRPr lang="zh-CN" altLang="en-US" sz="1200" dirty="0">
                        <a:solidFill>
                          <a:schemeClr val="tx1">
                            <a:lumMod val="75000"/>
                            <a:lumOff val="25000"/>
                          </a:schemeClr>
                        </a:solidFill>
                      </a:endParaRPr>
                    </a:p>
                  </a:txBody>
                  <a:tcPr anchor="ctr"/>
                </a:tc>
                <a:extLst>
                  <a:ext uri="{0D108BD9-81ED-4DB2-BD59-A6C34878D82A}">
                    <a16:rowId xmlns:a16="http://schemas.microsoft.com/office/drawing/2014/main" val="500329803"/>
                  </a:ext>
                </a:extLst>
              </a:tr>
              <a:tr h="459920">
                <a:tc>
                  <a:txBody>
                    <a:bodyPr/>
                    <a:lstStyle/>
                    <a:p>
                      <a:r>
                        <a:rPr lang="en-US" altLang="zh-CN" sz="1200" dirty="0">
                          <a:solidFill>
                            <a:schemeClr val="tx1">
                              <a:lumMod val="75000"/>
                              <a:lumOff val="25000"/>
                            </a:schemeClr>
                          </a:solidFill>
                        </a:rPr>
                        <a:t>Upper Quartile</a:t>
                      </a:r>
                      <a:endParaRPr lang="zh-CN" altLang="en-US" sz="1200" dirty="0">
                        <a:solidFill>
                          <a:schemeClr val="tx1">
                            <a:lumMod val="75000"/>
                            <a:lumOff val="25000"/>
                          </a:schemeClr>
                        </a:solidFill>
                      </a:endParaRPr>
                    </a:p>
                  </a:txBody>
                  <a:tcPr anchor="ctr"/>
                </a:tc>
                <a:tc>
                  <a:txBody>
                    <a:bodyPr/>
                    <a:lstStyle/>
                    <a:p>
                      <a:pPr algn="ctr"/>
                      <a:r>
                        <a:rPr lang="en-US" altLang="zh-CN" sz="1200" dirty="0">
                          <a:solidFill>
                            <a:schemeClr val="tx1">
                              <a:lumMod val="75000"/>
                              <a:lumOff val="25000"/>
                            </a:schemeClr>
                          </a:solidFill>
                        </a:rPr>
                        <a:t>61.01</a:t>
                      </a:r>
                    </a:p>
                  </a:txBody>
                  <a:tcPr anchor="ctr"/>
                </a:tc>
                <a:extLst>
                  <a:ext uri="{0D108BD9-81ED-4DB2-BD59-A6C34878D82A}">
                    <a16:rowId xmlns:a16="http://schemas.microsoft.com/office/drawing/2014/main" val="929259542"/>
                  </a:ext>
                </a:extLst>
              </a:tr>
              <a:tr h="394217">
                <a:tc>
                  <a:txBody>
                    <a:bodyPr/>
                    <a:lstStyle/>
                    <a:p>
                      <a:r>
                        <a:rPr lang="en-US" altLang="zh-CN" sz="1200" dirty="0">
                          <a:solidFill>
                            <a:schemeClr val="tx1">
                              <a:lumMod val="75000"/>
                              <a:lumOff val="25000"/>
                            </a:schemeClr>
                          </a:solidFill>
                        </a:rPr>
                        <a:t>Median</a:t>
                      </a:r>
                      <a:endParaRPr lang="zh-CN" altLang="en-US" sz="1200" dirty="0">
                        <a:solidFill>
                          <a:schemeClr val="tx1">
                            <a:lumMod val="75000"/>
                            <a:lumOff val="25000"/>
                          </a:schemeClr>
                        </a:solidFill>
                      </a:endParaRPr>
                    </a:p>
                  </a:txBody>
                  <a:tcPr anchor="ctr"/>
                </a:tc>
                <a:tc>
                  <a:txBody>
                    <a:bodyPr/>
                    <a:lstStyle/>
                    <a:p>
                      <a:pPr algn="ctr"/>
                      <a:r>
                        <a:rPr lang="en-US" altLang="zh-CN" sz="1200" dirty="0">
                          <a:solidFill>
                            <a:schemeClr val="tx1">
                              <a:lumMod val="75000"/>
                              <a:lumOff val="25000"/>
                            </a:schemeClr>
                          </a:solidFill>
                        </a:rPr>
                        <a:t>38.145</a:t>
                      </a:r>
                    </a:p>
                  </a:txBody>
                  <a:tcPr anchor="ctr"/>
                </a:tc>
                <a:extLst>
                  <a:ext uri="{0D108BD9-81ED-4DB2-BD59-A6C34878D82A}">
                    <a16:rowId xmlns:a16="http://schemas.microsoft.com/office/drawing/2014/main" val="3758848050"/>
                  </a:ext>
                </a:extLst>
              </a:tr>
              <a:tr h="459920">
                <a:tc>
                  <a:txBody>
                    <a:bodyPr/>
                    <a:lstStyle/>
                    <a:p>
                      <a:r>
                        <a:rPr lang="en-US" altLang="zh-CN" sz="1200" dirty="0">
                          <a:solidFill>
                            <a:schemeClr val="tx1">
                              <a:lumMod val="75000"/>
                              <a:lumOff val="25000"/>
                            </a:schemeClr>
                          </a:solidFill>
                        </a:rPr>
                        <a:t>Lower Quartile</a:t>
                      </a:r>
                      <a:endParaRPr lang="zh-CN" altLang="en-US" sz="1200" dirty="0">
                        <a:solidFill>
                          <a:schemeClr val="tx1">
                            <a:lumMod val="75000"/>
                            <a:lumOff val="25000"/>
                          </a:schemeClr>
                        </a:solidFill>
                      </a:endParaRPr>
                    </a:p>
                  </a:txBody>
                  <a:tcPr anchor="ctr"/>
                </a:tc>
                <a:tc>
                  <a:txBody>
                    <a:bodyPr/>
                    <a:lstStyle/>
                    <a:p>
                      <a:pPr algn="ctr"/>
                      <a:r>
                        <a:rPr lang="en-US" altLang="zh-CN" sz="1200" dirty="0">
                          <a:solidFill>
                            <a:schemeClr val="tx1">
                              <a:lumMod val="75000"/>
                              <a:lumOff val="25000"/>
                            </a:schemeClr>
                          </a:solidFill>
                        </a:rPr>
                        <a:t>22.195</a:t>
                      </a:r>
                    </a:p>
                  </a:txBody>
                  <a:tcPr anchor="ctr"/>
                </a:tc>
                <a:extLst>
                  <a:ext uri="{0D108BD9-81ED-4DB2-BD59-A6C34878D82A}">
                    <a16:rowId xmlns:a16="http://schemas.microsoft.com/office/drawing/2014/main" val="2820195278"/>
                  </a:ext>
                </a:extLst>
              </a:tr>
              <a:tr h="394217">
                <a:tc>
                  <a:txBody>
                    <a:bodyPr/>
                    <a:lstStyle/>
                    <a:p>
                      <a:r>
                        <a:rPr lang="en-US" altLang="zh-CN" sz="1200" dirty="0">
                          <a:solidFill>
                            <a:schemeClr val="tx1">
                              <a:lumMod val="75000"/>
                              <a:lumOff val="25000"/>
                            </a:schemeClr>
                          </a:solidFill>
                        </a:rPr>
                        <a:t>Min</a:t>
                      </a:r>
                      <a:endParaRPr lang="zh-CN" altLang="en-US" sz="1200" dirty="0">
                        <a:solidFill>
                          <a:schemeClr val="tx1">
                            <a:lumMod val="75000"/>
                            <a:lumOff val="25000"/>
                          </a:schemeClr>
                        </a:solidFill>
                      </a:endParaRPr>
                    </a:p>
                  </a:txBody>
                  <a:tcPr anchor="ctr"/>
                </a:tc>
                <a:tc>
                  <a:txBody>
                    <a:bodyPr/>
                    <a:lstStyle/>
                    <a:p>
                      <a:pPr algn="ctr"/>
                      <a:r>
                        <a:rPr lang="en-US" altLang="zh-CN" sz="1200" dirty="0">
                          <a:solidFill>
                            <a:schemeClr val="tx1">
                              <a:lumMod val="75000"/>
                              <a:lumOff val="25000"/>
                            </a:schemeClr>
                          </a:solidFill>
                        </a:rPr>
                        <a:t>0</a:t>
                      </a:r>
                      <a:endParaRPr lang="zh-CN" altLang="en-US" sz="1200" dirty="0">
                        <a:solidFill>
                          <a:schemeClr val="tx1">
                            <a:lumMod val="75000"/>
                            <a:lumOff val="25000"/>
                          </a:schemeClr>
                        </a:solidFill>
                      </a:endParaRPr>
                    </a:p>
                  </a:txBody>
                  <a:tcPr anchor="ctr"/>
                </a:tc>
                <a:extLst>
                  <a:ext uri="{0D108BD9-81ED-4DB2-BD59-A6C34878D82A}">
                    <a16:rowId xmlns:a16="http://schemas.microsoft.com/office/drawing/2014/main" val="1840150960"/>
                  </a:ext>
                </a:extLst>
              </a:tr>
            </a:tbl>
          </a:graphicData>
        </a:graphic>
      </p:graphicFrame>
      <p:sp>
        <p:nvSpPr>
          <p:cNvPr id="9" name="文本框 8">
            <a:extLst>
              <a:ext uri="{FF2B5EF4-FFF2-40B4-BE49-F238E27FC236}">
                <a16:creationId xmlns:a16="http://schemas.microsoft.com/office/drawing/2014/main" id="{4A80850C-E263-4FB3-84ED-B48D0273BA42}"/>
              </a:ext>
            </a:extLst>
          </p:cNvPr>
          <p:cNvSpPr txBox="1"/>
          <p:nvPr/>
        </p:nvSpPr>
        <p:spPr>
          <a:xfrm>
            <a:off x="4572000" y="3749143"/>
            <a:ext cx="4361607" cy="1031051"/>
          </a:xfrm>
          <a:prstGeom prst="rect">
            <a:avLst/>
          </a:prstGeom>
          <a:noFill/>
        </p:spPr>
        <p:txBody>
          <a:bodyPr wrap="square" rtlCol="0">
            <a:spAutoFit/>
          </a:bodyPr>
          <a:lstStyle/>
          <a:p>
            <a:pPr marL="285750" indent="-285750">
              <a:buFont typeface="Arial" panose="020B0604020202020204" pitchFamily="34" charset="0"/>
              <a:buChar char="•"/>
            </a:pPr>
            <a:r>
              <a:rPr lang="en-US" altLang="zh-CN" sz="1100" dirty="0">
                <a:solidFill>
                  <a:schemeClr val="tx1">
                    <a:lumMod val="75000"/>
                    <a:lumOff val="25000"/>
                  </a:schemeClr>
                </a:solidFill>
              </a:rPr>
              <a:t>Short wait time: wait time &lt; lower quartile</a:t>
            </a:r>
          </a:p>
          <a:p>
            <a:pPr marL="285750" indent="-285750">
              <a:buFont typeface="Arial" panose="020B0604020202020204" pitchFamily="34" charset="0"/>
              <a:buChar char="•"/>
            </a:pPr>
            <a:r>
              <a:rPr lang="en-US" altLang="zh-CN" sz="1100" dirty="0">
                <a:solidFill>
                  <a:schemeClr val="tx1">
                    <a:lumMod val="75000"/>
                    <a:lumOff val="25000"/>
                  </a:schemeClr>
                </a:solidFill>
              </a:rPr>
              <a:t>Medium wait time: lower quartile </a:t>
            </a:r>
            <a:r>
              <a:rPr lang="zh-CN" altLang="en-US" sz="1100" dirty="0">
                <a:solidFill>
                  <a:schemeClr val="tx1">
                    <a:lumMod val="75000"/>
                    <a:lumOff val="25000"/>
                  </a:schemeClr>
                </a:solidFill>
              </a:rPr>
              <a:t>≤ </a:t>
            </a:r>
            <a:r>
              <a:rPr lang="en-US" altLang="zh-CN" sz="1100" dirty="0">
                <a:solidFill>
                  <a:schemeClr val="tx1">
                    <a:lumMod val="75000"/>
                    <a:lumOff val="25000"/>
                  </a:schemeClr>
                </a:solidFill>
              </a:rPr>
              <a:t>wait time </a:t>
            </a:r>
            <a:r>
              <a:rPr lang="zh-CN" altLang="en-US" sz="1100" dirty="0">
                <a:solidFill>
                  <a:schemeClr val="tx1">
                    <a:lumMod val="75000"/>
                    <a:lumOff val="25000"/>
                  </a:schemeClr>
                </a:solidFill>
              </a:rPr>
              <a:t>≤ </a:t>
            </a:r>
            <a:r>
              <a:rPr lang="en-US" altLang="zh-CN" sz="1100" dirty="0">
                <a:solidFill>
                  <a:schemeClr val="tx1">
                    <a:lumMod val="75000"/>
                    <a:lumOff val="25000"/>
                  </a:schemeClr>
                </a:solidFill>
              </a:rPr>
              <a:t>upper quartile</a:t>
            </a:r>
          </a:p>
          <a:p>
            <a:pPr marL="285750" indent="-285750">
              <a:buFont typeface="Arial" panose="020B0604020202020204" pitchFamily="34" charset="0"/>
              <a:buChar char="•"/>
            </a:pPr>
            <a:r>
              <a:rPr lang="en-US" altLang="zh-CN" sz="1100" dirty="0">
                <a:solidFill>
                  <a:schemeClr val="tx1">
                    <a:lumMod val="75000"/>
                    <a:lumOff val="25000"/>
                  </a:schemeClr>
                </a:solidFill>
              </a:rPr>
              <a:t>Long wait time: wait time &gt; upper quartile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
        <p:nvSpPr>
          <p:cNvPr id="10" name="文本框 9">
            <a:extLst>
              <a:ext uri="{FF2B5EF4-FFF2-40B4-BE49-F238E27FC236}">
                <a16:creationId xmlns:a16="http://schemas.microsoft.com/office/drawing/2014/main" id="{0B179E47-79CF-4FD5-A1EA-34BF94C093A6}"/>
              </a:ext>
            </a:extLst>
          </p:cNvPr>
          <p:cNvSpPr txBox="1"/>
          <p:nvPr/>
        </p:nvSpPr>
        <p:spPr>
          <a:xfrm>
            <a:off x="364142" y="679731"/>
            <a:ext cx="5567320" cy="338554"/>
          </a:xfrm>
          <a:prstGeom prst="rect">
            <a:avLst/>
          </a:prstGeom>
          <a:noFill/>
        </p:spPr>
        <p:txBody>
          <a:bodyPr wrap="square" rtlCol="0">
            <a:spAutoFit/>
          </a:bodyPr>
          <a:lstStyle/>
          <a:p>
            <a:pPr marL="285750" indent="-285750">
              <a:buClr>
                <a:srgbClr val="00B3C8"/>
              </a:buClr>
              <a:buFont typeface="Wingdings" panose="05000000000000000000" pitchFamily="2" charset="2"/>
              <a:buChar char="l"/>
            </a:pPr>
            <a:r>
              <a:rPr lang="en-US" altLang="zh-CN" sz="1600" b="1" dirty="0">
                <a:solidFill>
                  <a:schemeClr val="tx1">
                    <a:lumMod val="75000"/>
                    <a:lumOff val="25000"/>
                  </a:schemeClr>
                </a:solidFill>
              </a:rPr>
              <a:t>Order Perspective</a:t>
            </a:r>
            <a:endParaRPr lang="zh-CN" altLang="en-US" sz="1600" b="1" dirty="0">
              <a:solidFill>
                <a:schemeClr val="tx1">
                  <a:lumMod val="75000"/>
                  <a:lumOff val="25000"/>
                </a:schemeClr>
              </a:solidFill>
            </a:endParaRPr>
          </a:p>
        </p:txBody>
      </p:sp>
      <p:graphicFrame>
        <p:nvGraphicFramePr>
          <p:cNvPr id="23" name="图表 22">
            <a:extLst>
              <a:ext uri="{FF2B5EF4-FFF2-40B4-BE49-F238E27FC236}">
                <a16:creationId xmlns:a16="http://schemas.microsoft.com/office/drawing/2014/main" id="{A2C4E2E2-CC4B-4ED4-9016-73B4CC3EAA8C}"/>
              </a:ext>
            </a:extLst>
          </p:cNvPr>
          <p:cNvGraphicFramePr>
            <a:graphicFrameLocks/>
          </p:cNvGraphicFramePr>
          <p:nvPr>
            <p:extLst>
              <p:ext uri="{D42A27DB-BD31-4B8C-83A1-F6EECF244321}">
                <p14:modId xmlns:p14="http://schemas.microsoft.com/office/powerpoint/2010/main" val="107294057"/>
              </p:ext>
            </p:extLst>
          </p:nvPr>
        </p:nvGraphicFramePr>
        <p:xfrm>
          <a:off x="4102659" y="96542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3128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Part2: Exploratory Data Analysis</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graphicFrame>
        <p:nvGraphicFramePr>
          <p:cNvPr id="11" name="图表 10">
            <a:extLst>
              <a:ext uri="{FF2B5EF4-FFF2-40B4-BE49-F238E27FC236}">
                <a16:creationId xmlns:a16="http://schemas.microsoft.com/office/drawing/2014/main" id="{575E5E8D-D98A-4D4C-A3BC-465BF9EC9707}"/>
              </a:ext>
            </a:extLst>
          </p:cNvPr>
          <p:cNvGraphicFramePr>
            <a:graphicFrameLocks/>
          </p:cNvGraphicFramePr>
          <p:nvPr/>
        </p:nvGraphicFramePr>
        <p:xfrm>
          <a:off x="515409" y="1293749"/>
          <a:ext cx="4736098" cy="2908339"/>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1">
            <a:extLst>
              <a:ext uri="{FF2B5EF4-FFF2-40B4-BE49-F238E27FC236}">
                <a16:creationId xmlns:a16="http://schemas.microsoft.com/office/drawing/2014/main" id="{71CBB379-7ACE-4235-A725-B187FDEC67F6}"/>
              </a:ext>
            </a:extLst>
          </p:cNvPr>
          <p:cNvSpPr txBox="1"/>
          <p:nvPr/>
        </p:nvSpPr>
        <p:spPr>
          <a:xfrm>
            <a:off x="364142" y="679731"/>
            <a:ext cx="5567320" cy="338554"/>
          </a:xfrm>
          <a:prstGeom prst="rect">
            <a:avLst/>
          </a:prstGeom>
          <a:noFill/>
        </p:spPr>
        <p:txBody>
          <a:bodyPr wrap="square" rtlCol="0">
            <a:spAutoFit/>
          </a:bodyPr>
          <a:lstStyle/>
          <a:p>
            <a:pPr marL="285750" indent="-285750">
              <a:buClr>
                <a:srgbClr val="00B3C8"/>
              </a:buClr>
              <a:buFont typeface="Wingdings" panose="05000000000000000000" pitchFamily="2" charset="2"/>
              <a:buChar char="l"/>
            </a:pPr>
            <a:r>
              <a:rPr lang="en-US" altLang="zh-CN" sz="1600" b="1" dirty="0">
                <a:solidFill>
                  <a:schemeClr val="tx1">
                    <a:lumMod val="75000"/>
                    <a:lumOff val="25000"/>
                  </a:schemeClr>
                </a:solidFill>
              </a:rPr>
              <a:t>Order Perspective (</a:t>
            </a:r>
            <a:r>
              <a:rPr lang="en-US" altLang="zh-CN" sz="1600" b="1" dirty="0" err="1">
                <a:solidFill>
                  <a:schemeClr val="tx1">
                    <a:lumMod val="75000"/>
                    <a:lumOff val="25000"/>
                  </a:schemeClr>
                </a:solidFill>
              </a:rPr>
              <a:t>Con’d</a:t>
            </a:r>
            <a:r>
              <a:rPr lang="en-US" altLang="zh-CN" sz="1600" b="1" dirty="0">
                <a:solidFill>
                  <a:schemeClr val="tx1">
                    <a:lumMod val="75000"/>
                    <a:lumOff val="25000"/>
                  </a:schemeClr>
                </a:solidFill>
              </a:rPr>
              <a:t>)</a:t>
            </a:r>
            <a:endParaRPr lang="zh-CN" altLang="en-US" sz="1600" b="1" dirty="0">
              <a:solidFill>
                <a:schemeClr val="tx1">
                  <a:lumMod val="75000"/>
                  <a:lumOff val="25000"/>
                </a:schemeClr>
              </a:solidFill>
            </a:endParaRPr>
          </a:p>
        </p:txBody>
      </p:sp>
      <p:sp>
        <p:nvSpPr>
          <p:cNvPr id="13" name="矩形 87">
            <a:extLst>
              <a:ext uri="{FF2B5EF4-FFF2-40B4-BE49-F238E27FC236}">
                <a16:creationId xmlns:a16="http://schemas.microsoft.com/office/drawing/2014/main" id="{644E2E6D-A3F7-46F1-9B6A-670116858703}"/>
              </a:ext>
            </a:extLst>
          </p:cNvPr>
          <p:cNvSpPr/>
          <p:nvPr/>
        </p:nvSpPr>
        <p:spPr>
          <a:xfrm>
            <a:off x="5453635" y="1724297"/>
            <a:ext cx="3399052" cy="711415"/>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400" b="1" dirty="0">
                <a:solidFill>
                  <a:schemeClr val="tx1">
                    <a:lumMod val="75000"/>
                    <a:lumOff val="25000"/>
                  </a:schemeClr>
                </a:solidFill>
              </a:rPr>
              <a:t>The wait time of on scheduled orders is almost half of wait time of delay orders</a:t>
            </a:r>
            <a:endParaRPr lang="zh-CN" altLang="en-US" sz="1400" b="1" dirty="0">
              <a:solidFill>
                <a:schemeClr val="tx1">
                  <a:lumMod val="75000"/>
                  <a:lumOff val="25000"/>
                </a:schemeClr>
              </a:solidFill>
            </a:endParaRPr>
          </a:p>
        </p:txBody>
      </p:sp>
      <p:sp>
        <p:nvSpPr>
          <p:cNvPr id="14" name="矩形 87">
            <a:extLst>
              <a:ext uri="{FF2B5EF4-FFF2-40B4-BE49-F238E27FC236}">
                <a16:creationId xmlns:a16="http://schemas.microsoft.com/office/drawing/2014/main" id="{E91FA340-C86D-472C-BC86-ADA56BB20F23}"/>
              </a:ext>
            </a:extLst>
          </p:cNvPr>
          <p:cNvSpPr/>
          <p:nvPr/>
        </p:nvSpPr>
        <p:spPr>
          <a:xfrm>
            <a:off x="5453635" y="3392578"/>
            <a:ext cx="3399052" cy="711415"/>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400" b="1" dirty="0">
                <a:solidFill>
                  <a:schemeClr val="tx1">
                    <a:lumMod val="75000"/>
                    <a:lumOff val="25000"/>
                  </a:schemeClr>
                </a:solidFill>
              </a:rPr>
              <a:t>Analysis and prediction on wait time can help to solve order delay problem</a:t>
            </a:r>
            <a:endParaRPr lang="zh-CN" altLang="en-US" sz="1400" b="1" dirty="0">
              <a:solidFill>
                <a:schemeClr val="tx1">
                  <a:lumMod val="75000"/>
                  <a:lumOff val="25000"/>
                </a:schemeClr>
              </a:solidFill>
            </a:endParaRPr>
          </a:p>
        </p:txBody>
      </p:sp>
      <p:sp>
        <p:nvSpPr>
          <p:cNvPr id="3" name="箭头: 下 2">
            <a:extLst>
              <a:ext uri="{FF2B5EF4-FFF2-40B4-BE49-F238E27FC236}">
                <a16:creationId xmlns:a16="http://schemas.microsoft.com/office/drawing/2014/main" id="{9CF2CB0D-2CD2-4ACE-9AA2-58FDA25E6642}"/>
              </a:ext>
            </a:extLst>
          </p:cNvPr>
          <p:cNvSpPr/>
          <p:nvPr/>
        </p:nvSpPr>
        <p:spPr>
          <a:xfrm>
            <a:off x="6934874" y="2638004"/>
            <a:ext cx="461246" cy="5988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089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Part2: Exploratory Data Analysis</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pic>
        <p:nvPicPr>
          <p:cNvPr id="10" name="slide2" descr="Sheet 3">
            <a:extLst>
              <a:ext uri="{FF2B5EF4-FFF2-40B4-BE49-F238E27FC236}">
                <a16:creationId xmlns:a16="http://schemas.microsoft.com/office/drawing/2014/main" id="{A3CAE371-5AC2-4531-BBDC-C0C3F2D87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628" y="964607"/>
            <a:ext cx="5612741" cy="3214286"/>
          </a:xfrm>
          <a:prstGeom prst="rect">
            <a:avLst/>
          </a:prstGeom>
        </p:spPr>
      </p:pic>
      <p:sp>
        <p:nvSpPr>
          <p:cNvPr id="2" name="文本框 1">
            <a:extLst>
              <a:ext uri="{FF2B5EF4-FFF2-40B4-BE49-F238E27FC236}">
                <a16:creationId xmlns:a16="http://schemas.microsoft.com/office/drawing/2014/main" id="{8D52A6EA-D130-4327-B2A6-A457419E3A10}"/>
              </a:ext>
            </a:extLst>
          </p:cNvPr>
          <p:cNvSpPr txBox="1"/>
          <p:nvPr/>
        </p:nvSpPr>
        <p:spPr>
          <a:xfrm>
            <a:off x="582626" y="4280759"/>
            <a:ext cx="7978747"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tx1">
                    <a:lumMod val="75000"/>
                    <a:lumOff val="25000"/>
                  </a:schemeClr>
                </a:solidFill>
              </a:rPr>
              <a:t>Wait time for machine 78 is the longest</a:t>
            </a:r>
          </a:p>
          <a:p>
            <a:pPr marL="285750" indent="-285750">
              <a:buFont typeface="Arial" panose="020B0604020202020204" pitchFamily="34" charset="0"/>
              <a:buChar char="•"/>
            </a:pPr>
            <a:r>
              <a:rPr lang="en-US" altLang="zh-CN" dirty="0">
                <a:solidFill>
                  <a:schemeClr val="tx1">
                    <a:lumMod val="75000"/>
                    <a:lumOff val="25000"/>
                  </a:schemeClr>
                </a:solidFill>
              </a:rPr>
              <a:t>Wait time for machine 22 and 44 is the shortest</a:t>
            </a:r>
          </a:p>
          <a:p>
            <a:pPr marL="285750" indent="-285750">
              <a:buFont typeface="Arial" panose="020B0604020202020204" pitchFamily="34" charset="0"/>
              <a:buChar char="•"/>
            </a:pPr>
            <a:r>
              <a:rPr lang="en-US" altLang="zh-CN" dirty="0">
                <a:solidFill>
                  <a:schemeClr val="tx1">
                    <a:lumMod val="75000"/>
                    <a:lumOff val="25000"/>
                  </a:schemeClr>
                </a:solidFill>
              </a:rPr>
              <a:t>Average wait time for all machine is 58.5 hours</a:t>
            </a:r>
          </a:p>
          <a:p>
            <a:pPr marL="285750" indent="-285750">
              <a:buFont typeface="Arial" panose="020B0604020202020204" pitchFamily="34" charset="0"/>
              <a:buChar char="•"/>
            </a:pPr>
            <a:endParaRPr lang="zh-CN" altLang="en-US" dirty="0"/>
          </a:p>
        </p:txBody>
      </p:sp>
      <p:sp>
        <p:nvSpPr>
          <p:cNvPr id="11" name="文本框 10">
            <a:extLst>
              <a:ext uri="{FF2B5EF4-FFF2-40B4-BE49-F238E27FC236}">
                <a16:creationId xmlns:a16="http://schemas.microsoft.com/office/drawing/2014/main" id="{794701A4-2BA0-4F21-8322-4C76375FF8EC}"/>
              </a:ext>
            </a:extLst>
          </p:cNvPr>
          <p:cNvSpPr txBox="1"/>
          <p:nvPr/>
        </p:nvSpPr>
        <p:spPr>
          <a:xfrm>
            <a:off x="323682" y="577009"/>
            <a:ext cx="5567320" cy="338554"/>
          </a:xfrm>
          <a:prstGeom prst="rect">
            <a:avLst/>
          </a:prstGeom>
          <a:noFill/>
        </p:spPr>
        <p:txBody>
          <a:bodyPr wrap="square" rtlCol="0">
            <a:spAutoFit/>
          </a:bodyPr>
          <a:lstStyle/>
          <a:p>
            <a:pPr marL="285750" indent="-285750">
              <a:buClr>
                <a:srgbClr val="00B3C8"/>
              </a:buClr>
              <a:buFont typeface="Wingdings" panose="05000000000000000000" pitchFamily="2" charset="2"/>
              <a:buChar char="l"/>
            </a:pPr>
            <a:r>
              <a:rPr lang="en-US" altLang="zh-CN" sz="1600" b="1" dirty="0">
                <a:solidFill>
                  <a:schemeClr val="tx1">
                    <a:lumMod val="75000"/>
                    <a:lumOff val="25000"/>
                  </a:schemeClr>
                </a:solidFill>
              </a:rPr>
              <a:t>Machine Perspective</a:t>
            </a:r>
            <a:endParaRPr lang="zh-CN" altLang="en-US" sz="1600" b="1" dirty="0">
              <a:solidFill>
                <a:schemeClr val="tx1">
                  <a:lumMod val="75000"/>
                  <a:lumOff val="25000"/>
                </a:schemeClr>
              </a:solidFill>
            </a:endParaRPr>
          </a:p>
        </p:txBody>
      </p:sp>
    </p:spTree>
    <p:extLst>
      <p:ext uri="{BB962C8B-B14F-4D97-AF65-F5344CB8AC3E}">
        <p14:creationId xmlns:p14="http://schemas.microsoft.com/office/powerpoint/2010/main" val="157234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Part2: Exploratory Data Analysis</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pic>
        <p:nvPicPr>
          <p:cNvPr id="3" name="图片 2">
            <a:extLst>
              <a:ext uri="{FF2B5EF4-FFF2-40B4-BE49-F238E27FC236}">
                <a16:creationId xmlns:a16="http://schemas.microsoft.com/office/drawing/2014/main" id="{D38D8EFF-190B-4C87-8B41-73FB255A11EB}"/>
              </a:ext>
            </a:extLst>
          </p:cNvPr>
          <p:cNvPicPr>
            <a:picLocks noChangeAspect="1"/>
          </p:cNvPicPr>
          <p:nvPr/>
        </p:nvPicPr>
        <p:blipFill>
          <a:blip r:embed="rId4"/>
          <a:stretch>
            <a:fillRect/>
          </a:stretch>
        </p:blipFill>
        <p:spPr>
          <a:xfrm>
            <a:off x="228026" y="1136846"/>
            <a:ext cx="5501136" cy="3510605"/>
          </a:xfrm>
          <a:prstGeom prst="rect">
            <a:avLst/>
          </a:prstGeom>
        </p:spPr>
      </p:pic>
      <p:sp>
        <p:nvSpPr>
          <p:cNvPr id="9" name="文本框 8">
            <a:extLst>
              <a:ext uri="{FF2B5EF4-FFF2-40B4-BE49-F238E27FC236}">
                <a16:creationId xmlns:a16="http://schemas.microsoft.com/office/drawing/2014/main" id="{DFF44FB1-5B9E-4B89-9DDB-B41B8ACC4A20}"/>
              </a:ext>
            </a:extLst>
          </p:cNvPr>
          <p:cNvSpPr txBox="1"/>
          <p:nvPr/>
        </p:nvSpPr>
        <p:spPr>
          <a:xfrm>
            <a:off x="323682" y="577009"/>
            <a:ext cx="5567320" cy="338554"/>
          </a:xfrm>
          <a:prstGeom prst="rect">
            <a:avLst/>
          </a:prstGeom>
          <a:noFill/>
        </p:spPr>
        <p:txBody>
          <a:bodyPr wrap="square" rtlCol="0">
            <a:spAutoFit/>
          </a:bodyPr>
          <a:lstStyle/>
          <a:p>
            <a:pPr marL="285750" indent="-285750">
              <a:buClr>
                <a:srgbClr val="00B3C8"/>
              </a:buClr>
              <a:buFont typeface="Wingdings" panose="05000000000000000000" pitchFamily="2" charset="2"/>
              <a:buChar char="l"/>
            </a:pPr>
            <a:r>
              <a:rPr lang="en-US" altLang="zh-CN" sz="1600" b="1" dirty="0">
                <a:solidFill>
                  <a:schemeClr val="tx1">
                    <a:lumMod val="75000"/>
                    <a:lumOff val="25000"/>
                  </a:schemeClr>
                </a:solidFill>
              </a:rPr>
              <a:t>Process Analysis (Sankey Plot)</a:t>
            </a:r>
            <a:endParaRPr lang="zh-CN" altLang="en-US" sz="1600" b="1" dirty="0">
              <a:solidFill>
                <a:schemeClr val="tx1">
                  <a:lumMod val="75000"/>
                  <a:lumOff val="25000"/>
                </a:schemeClr>
              </a:solidFill>
            </a:endParaRPr>
          </a:p>
        </p:txBody>
      </p:sp>
      <p:sp>
        <p:nvSpPr>
          <p:cNvPr id="10" name="矩形 87">
            <a:extLst>
              <a:ext uri="{FF2B5EF4-FFF2-40B4-BE49-F238E27FC236}">
                <a16:creationId xmlns:a16="http://schemas.microsoft.com/office/drawing/2014/main" id="{2D9708A6-0FD7-4A91-8B5B-B155473FA195}"/>
              </a:ext>
            </a:extLst>
          </p:cNvPr>
          <p:cNvSpPr/>
          <p:nvPr/>
        </p:nvSpPr>
        <p:spPr>
          <a:xfrm>
            <a:off x="5631660" y="1254097"/>
            <a:ext cx="3204844" cy="3119247"/>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zh-CN" sz="1400" b="1" dirty="0">
                <a:solidFill>
                  <a:schemeClr val="tx1">
                    <a:lumMod val="75000"/>
                    <a:lumOff val="25000"/>
                  </a:schemeClr>
                </a:solidFill>
              </a:rPr>
              <a:t>Most of alloy type of coils are A-1, A-2, A-K and A-7 (alloy type)</a:t>
            </a:r>
          </a:p>
          <a:p>
            <a:pPr marL="285750" indent="-285750">
              <a:buFont typeface="Arial" panose="020B0604020202020204" pitchFamily="34" charset="0"/>
              <a:buChar char="•"/>
            </a:pPr>
            <a:endParaRPr lang="en-US" altLang="zh-CN" sz="1400" b="1" dirty="0">
              <a:solidFill>
                <a:schemeClr val="tx1">
                  <a:lumMod val="75000"/>
                  <a:lumOff val="25000"/>
                </a:schemeClr>
              </a:solidFill>
            </a:endParaRPr>
          </a:p>
          <a:p>
            <a:pPr marL="285750" indent="-285750">
              <a:buFont typeface="Arial" panose="020B0604020202020204" pitchFamily="34" charset="0"/>
              <a:buChar char="•"/>
            </a:pPr>
            <a:r>
              <a:rPr lang="en-US" altLang="zh-CN" sz="1400" b="1" dirty="0">
                <a:solidFill>
                  <a:schemeClr val="tx1">
                    <a:lumMod val="75000"/>
                    <a:lumOff val="25000"/>
                  </a:schemeClr>
                </a:solidFill>
              </a:rPr>
              <a:t>A-2 coils are more likely to go to the machine 143 </a:t>
            </a:r>
            <a:r>
              <a:rPr lang="en-US" altLang="zh-CN" sz="1400" b="1" u="sng" dirty="0">
                <a:solidFill>
                  <a:srgbClr val="00B3C8"/>
                </a:solidFill>
              </a:rPr>
              <a:t>(short wait)</a:t>
            </a:r>
          </a:p>
          <a:p>
            <a:endParaRPr lang="en-US" altLang="zh-CN" sz="1400" b="1" dirty="0">
              <a:solidFill>
                <a:schemeClr val="tx1">
                  <a:lumMod val="75000"/>
                  <a:lumOff val="25000"/>
                </a:schemeClr>
              </a:solidFill>
            </a:endParaRPr>
          </a:p>
          <a:p>
            <a:pPr marL="285750" indent="-285750">
              <a:buFont typeface="Arial" panose="020B0604020202020204" pitchFamily="34" charset="0"/>
              <a:buChar char="•"/>
            </a:pPr>
            <a:r>
              <a:rPr lang="en-US" altLang="zh-CN" sz="1400" b="1" dirty="0">
                <a:solidFill>
                  <a:schemeClr val="tx1">
                    <a:lumMod val="75000"/>
                    <a:lumOff val="25000"/>
                  </a:schemeClr>
                </a:solidFill>
              </a:rPr>
              <a:t>A-1 coils are more likely to go to the machine 46 </a:t>
            </a:r>
            <a:r>
              <a:rPr lang="en-US" altLang="zh-CN" sz="1400" b="1" u="sng" dirty="0">
                <a:solidFill>
                  <a:srgbClr val="00B3C8"/>
                </a:solidFill>
              </a:rPr>
              <a:t>(long wait)</a:t>
            </a:r>
            <a:endParaRPr lang="en-US" altLang="zh-CN" sz="1400" b="1" dirty="0">
              <a:solidFill>
                <a:schemeClr val="tx1">
                  <a:lumMod val="75000"/>
                  <a:lumOff val="25000"/>
                </a:schemeClr>
              </a:solidFill>
            </a:endParaRPr>
          </a:p>
          <a:p>
            <a:endParaRPr lang="en-US" altLang="zh-CN" sz="1400" b="1" dirty="0">
              <a:solidFill>
                <a:schemeClr val="tx1">
                  <a:lumMod val="75000"/>
                  <a:lumOff val="25000"/>
                </a:schemeClr>
              </a:solidFill>
            </a:endParaRPr>
          </a:p>
          <a:p>
            <a:pPr marL="285750" indent="-285750">
              <a:buFont typeface="Arial" panose="020B0604020202020204" pitchFamily="34" charset="0"/>
              <a:buChar char="•"/>
            </a:pPr>
            <a:r>
              <a:rPr lang="en-US" altLang="zh-CN" sz="1400" b="1" dirty="0">
                <a:solidFill>
                  <a:schemeClr val="tx1">
                    <a:lumMod val="75000"/>
                    <a:lumOff val="25000"/>
                  </a:schemeClr>
                </a:solidFill>
              </a:rPr>
              <a:t>A-7 coils are more likely to go to machine 132 and 147 </a:t>
            </a:r>
            <a:r>
              <a:rPr lang="en-US" altLang="zh-CN" sz="1400" b="1" u="sng" dirty="0">
                <a:solidFill>
                  <a:srgbClr val="00B3C8"/>
                </a:solidFill>
              </a:rPr>
              <a:t>(short wait)</a:t>
            </a:r>
          </a:p>
          <a:p>
            <a:endParaRPr lang="en-US" altLang="zh-CN" sz="1400" b="1" dirty="0">
              <a:solidFill>
                <a:schemeClr val="tx1">
                  <a:lumMod val="75000"/>
                  <a:lumOff val="25000"/>
                </a:schemeClr>
              </a:solidFill>
            </a:endParaRPr>
          </a:p>
          <a:p>
            <a:pPr marL="285750" indent="-285750">
              <a:buFont typeface="Arial" panose="020B0604020202020204" pitchFamily="34" charset="0"/>
              <a:buChar char="•"/>
            </a:pPr>
            <a:r>
              <a:rPr lang="en-US" altLang="zh-CN" sz="1400" b="1" dirty="0">
                <a:solidFill>
                  <a:schemeClr val="tx1">
                    <a:lumMod val="75000"/>
                    <a:lumOff val="25000"/>
                  </a:schemeClr>
                </a:solidFill>
              </a:rPr>
              <a:t>A-K coils are more likely to go to machine 36 </a:t>
            </a:r>
            <a:r>
              <a:rPr lang="en-US" altLang="zh-CN" sz="1400" b="1" u="sng" dirty="0">
                <a:solidFill>
                  <a:srgbClr val="00B3C8"/>
                </a:solidFill>
              </a:rPr>
              <a:t>(long wait)</a:t>
            </a:r>
            <a:endParaRPr lang="en-US" altLang="zh-CN" sz="1400" b="1" dirty="0">
              <a:solidFill>
                <a:schemeClr val="tx1">
                  <a:lumMod val="75000"/>
                  <a:lumOff val="25000"/>
                </a:schemeClr>
              </a:solidFill>
            </a:endParaRPr>
          </a:p>
          <a:p>
            <a:pPr marL="285750" indent="-285750">
              <a:buFont typeface="Arial" panose="020B0604020202020204" pitchFamily="34" charset="0"/>
              <a:buChar char="•"/>
            </a:pPr>
            <a:endParaRPr lang="en-US" altLang="zh-CN" sz="1400" b="1" dirty="0">
              <a:solidFill>
                <a:schemeClr val="tx1">
                  <a:lumMod val="75000"/>
                  <a:lumOff val="25000"/>
                </a:schemeClr>
              </a:solidFill>
            </a:endParaRPr>
          </a:p>
          <a:p>
            <a:pPr marL="285750" indent="-285750">
              <a:buFont typeface="Arial" panose="020B0604020202020204" pitchFamily="34" charset="0"/>
              <a:buChar char="•"/>
            </a:pPr>
            <a:endParaRPr lang="en-US" altLang="zh-CN" sz="1400" b="1" dirty="0">
              <a:solidFill>
                <a:schemeClr val="tx1">
                  <a:lumMod val="75000"/>
                  <a:lumOff val="25000"/>
                </a:schemeClr>
              </a:solidFill>
            </a:endParaRPr>
          </a:p>
          <a:p>
            <a:endParaRPr lang="zh-CN" altLang="en-US" sz="1400" b="1" dirty="0">
              <a:solidFill>
                <a:schemeClr val="tx1">
                  <a:lumMod val="75000"/>
                  <a:lumOff val="25000"/>
                </a:schemeClr>
              </a:solidFill>
            </a:endParaRPr>
          </a:p>
        </p:txBody>
      </p:sp>
      <p:sp>
        <p:nvSpPr>
          <p:cNvPr id="4" name="箭头: 右 3">
            <a:extLst>
              <a:ext uri="{FF2B5EF4-FFF2-40B4-BE49-F238E27FC236}">
                <a16:creationId xmlns:a16="http://schemas.microsoft.com/office/drawing/2014/main" id="{023BB63C-54B5-488A-9563-67F84696FA72}"/>
              </a:ext>
            </a:extLst>
          </p:cNvPr>
          <p:cNvSpPr/>
          <p:nvPr/>
        </p:nvSpPr>
        <p:spPr>
          <a:xfrm>
            <a:off x="5087410" y="2604844"/>
            <a:ext cx="358530" cy="2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3B7E285-A9DF-4FF4-875D-BEBEDC882053}"/>
              </a:ext>
            </a:extLst>
          </p:cNvPr>
          <p:cNvSpPr txBox="1"/>
          <p:nvPr/>
        </p:nvSpPr>
        <p:spPr>
          <a:xfrm>
            <a:off x="323682" y="4373344"/>
            <a:ext cx="707138" cy="276999"/>
          </a:xfrm>
          <a:prstGeom prst="rect">
            <a:avLst/>
          </a:prstGeom>
          <a:noFill/>
        </p:spPr>
        <p:txBody>
          <a:bodyPr wrap="square" rtlCol="0">
            <a:spAutoFit/>
          </a:bodyPr>
          <a:lstStyle/>
          <a:p>
            <a:r>
              <a:rPr lang="en-US" altLang="zh-CN" sz="1200" b="1" dirty="0"/>
              <a:t>Alloy</a:t>
            </a:r>
            <a:endParaRPr lang="zh-CN" altLang="en-US" sz="1200" b="1" dirty="0"/>
          </a:p>
        </p:txBody>
      </p:sp>
      <p:sp>
        <p:nvSpPr>
          <p:cNvPr id="11" name="文本框 10">
            <a:extLst>
              <a:ext uri="{FF2B5EF4-FFF2-40B4-BE49-F238E27FC236}">
                <a16:creationId xmlns:a16="http://schemas.microsoft.com/office/drawing/2014/main" id="{1DAC9688-C3C2-4EA1-BFBE-96F599A3E621}"/>
              </a:ext>
            </a:extLst>
          </p:cNvPr>
          <p:cNvSpPr txBox="1"/>
          <p:nvPr/>
        </p:nvSpPr>
        <p:spPr>
          <a:xfrm>
            <a:off x="2264420" y="4371855"/>
            <a:ext cx="963412" cy="461665"/>
          </a:xfrm>
          <a:prstGeom prst="rect">
            <a:avLst/>
          </a:prstGeom>
          <a:noFill/>
        </p:spPr>
        <p:txBody>
          <a:bodyPr wrap="square" rtlCol="0">
            <a:spAutoFit/>
          </a:bodyPr>
          <a:lstStyle/>
          <a:p>
            <a:r>
              <a:rPr lang="en-US" altLang="zh-CN" sz="1200" b="1" dirty="0"/>
              <a:t>Machine Number</a:t>
            </a:r>
            <a:endParaRPr lang="zh-CN" altLang="en-US" sz="1200" b="1" dirty="0"/>
          </a:p>
        </p:txBody>
      </p:sp>
      <p:sp>
        <p:nvSpPr>
          <p:cNvPr id="12" name="文本框 11">
            <a:extLst>
              <a:ext uri="{FF2B5EF4-FFF2-40B4-BE49-F238E27FC236}">
                <a16:creationId xmlns:a16="http://schemas.microsoft.com/office/drawing/2014/main" id="{CCEF264D-02E6-4AD9-8221-1ACDFDDF85DA}"/>
              </a:ext>
            </a:extLst>
          </p:cNvPr>
          <p:cNvSpPr txBox="1"/>
          <p:nvPr/>
        </p:nvSpPr>
        <p:spPr>
          <a:xfrm>
            <a:off x="4299797" y="4335658"/>
            <a:ext cx="963412" cy="461665"/>
          </a:xfrm>
          <a:prstGeom prst="rect">
            <a:avLst/>
          </a:prstGeom>
          <a:noFill/>
        </p:spPr>
        <p:txBody>
          <a:bodyPr wrap="square" rtlCol="0">
            <a:spAutoFit/>
          </a:bodyPr>
          <a:lstStyle/>
          <a:p>
            <a:pPr algn="ctr"/>
            <a:r>
              <a:rPr lang="en-US" altLang="zh-CN" sz="1200" b="1" dirty="0"/>
              <a:t>Wait </a:t>
            </a:r>
          </a:p>
          <a:p>
            <a:pPr algn="ctr"/>
            <a:r>
              <a:rPr lang="en-US" altLang="zh-CN" sz="1200" b="1" dirty="0"/>
              <a:t>Time</a:t>
            </a:r>
            <a:endParaRPr lang="zh-CN" altLang="en-US" sz="1200" b="1" dirty="0"/>
          </a:p>
        </p:txBody>
      </p:sp>
    </p:spTree>
    <p:extLst>
      <p:ext uri="{BB962C8B-B14F-4D97-AF65-F5344CB8AC3E}">
        <p14:creationId xmlns:p14="http://schemas.microsoft.com/office/powerpoint/2010/main" val="186252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1EED2F-6028-8E46-A78F-A41C77D0DE2B}"/>
              </a:ext>
            </a:extLst>
          </p:cNvPr>
          <p:cNvGrpSpPr/>
          <p:nvPr/>
        </p:nvGrpSpPr>
        <p:grpSpPr>
          <a:xfrm>
            <a:off x="1" y="1705"/>
            <a:ext cx="9143999" cy="466992"/>
            <a:chOff x="0" y="2"/>
            <a:chExt cx="9143999" cy="466992"/>
          </a:xfrm>
        </p:grpSpPr>
        <p:sp>
          <p:nvSpPr>
            <p:cNvPr id="6" name="矩形 1">
              <a:extLst>
                <a:ext uri="{FF2B5EF4-FFF2-40B4-BE49-F238E27FC236}">
                  <a16:creationId xmlns:a16="http://schemas.microsoft.com/office/drawing/2014/main" id="{A741D713-6BCF-E84B-8DDE-E326E51F6BC1}"/>
                </a:ext>
              </a:extLst>
            </p:cNvPr>
            <p:cNvSpPr/>
            <p:nvPr/>
          </p:nvSpPr>
          <p:spPr>
            <a:xfrm>
              <a:off x="0" y="2"/>
              <a:ext cx="9143999" cy="466992"/>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文本框 12">
              <a:extLst>
                <a:ext uri="{FF2B5EF4-FFF2-40B4-BE49-F238E27FC236}">
                  <a16:creationId xmlns:a16="http://schemas.microsoft.com/office/drawing/2014/main" id="{C75E7B82-150A-1A4F-9D96-FB93277950D3}"/>
                </a:ext>
              </a:extLst>
            </p:cNvPr>
            <p:cNvSpPr txBox="1"/>
            <p:nvPr/>
          </p:nvSpPr>
          <p:spPr>
            <a:xfrm>
              <a:off x="1030820" y="77109"/>
              <a:ext cx="8113179" cy="31277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kumimoji="1" lang="en-US" altLang="zh-CN" sz="1400" b="1" dirty="0">
                  <a:solidFill>
                    <a:schemeClr val="bg1"/>
                  </a:solidFill>
                  <a:latin typeface="Microsoft YaHei" panose="020B0503020204020204" pitchFamily="34" charset="-122"/>
                  <a:ea typeface="Microsoft YaHei" panose="020B0503020204020204" pitchFamily="34" charset="-122"/>
                </a:rPr>
                <a:t>Part3:</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Why</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We</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Need</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Target</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Encoding</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to</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Deal</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with</a:t>
              </a:r>
              <a:r>
                <a:rPr kumimoji="1" lang="zh-CN" altLang="en-US" sz="1400" b="1" dirty="0">
                  <a:solidFill>
                    <a:schemeClr val="bg1"/>
                  </a:solidFill>
                  <a:latin typeface="Microsoft YaHei" panose="020B0503020204020204" pitchFamily="34" charset="-122"/>
                  <a:ea typeface="Microsoft YaHei" panose="020B0503020204020204" pitchFamily="34" charset="-122"/>
                </a:rPr>
                <a:t> </a:t>
              </a:r>
              <a:r>
                <a:rPr kumimoji="1" lang="en-US" altLang="zh-CN" sz="1400" b="1" dirty="0">
                  <a:solidFill>
                    <a:schemeClr val="bg1"/>
                  </a:solidFill>
                  <a:latin typeface="Microsoft YaHei" panose="020B0503020204020204" pitchFamily="34" charset="-122"/>
                  <a:ea typeface="Microsoft YaHei" panose="020B0503020204020204" pitchFamily="34" charset="-122"/>
                </a:rPr>
                <a:t>Features</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grpSp>
      <p:pic>
        <p:nvPicPr>
          <p:cNvPr id="8" name="Picture 7" descr="A picture containing drawing&#10;&#10;Description automatically generated">
            <a:extLst>
              <a:ext uri="{FF2B5EF4-FFF2-40B4-BE49-F238E27FC236}">
                <a16:creationId xmlns:a16="http://schemas.microsoft.com/office/drawing/2014/main" id="{BF046690-7CDC-AC4B-8E10-975015B63809}"/>
              </a:ext>
            </a:extLst>
          </p:cNvPr>
          <p:cNvPicPr>
            <a:picLocks noChangeAspect="1"/>
          </p:cNvPicPr>
          <p:nvPr/>
        </p:nvPicPr>
        <p:blipFill>
          <a:blip r:embed="rId3"/>
          <a:stretch>
            <a:fillRect/>
          </a:stretch>
        </p:blipFill>
        <p:spPr>
          <a:xfrm>
            <a:off x="-1" y="-1"/>
            <a:ext cx="1030821" cy="593917"/>
          </a:xfrm>
          <a:prstGeom prst="rect">
            <a:avLst/>
          </a:prstGeom>
        </p:spPr>
      </p:pic>
      <p:graphicFrame>
        <p:nvGraphicFramePr>
          <p:cNvPr id="14" name="Chart 13">
            <a:extLst>
              <a:ext uri="{FF2B5EF4-FFF2-40B4-BE49-F238E27FC236}">
                <a16:creationId xmlns:a16="http://schemas.microsoft.com/office/drawing/2014/main" id="{A826265B-1F24-334B-887B-D41576B14A2D}"/>
              </a:ext>
            </a:extLst>
          </p:cNvPr>
          <p:cNvGraphicFramePr/>
          <p:nvPr/>
        </p:nvGraphicFramePr>
        <p:xfrm>
          <a:off x="315915" y="921720"/>
          <a:ext cx="4182097" cy="3131430"/>
        </p:xfrm>
        <a:graphic>
          <a:graphicData uri="http://schemas.openxmlformats.org/drawingml/2006/chart">
            <c:chart xmlns:c="http://schemas.openxmlformats.org/drawingml/2006/chart" xmlns:r="http://schemas.openxmlformats.org/officeDocument/2006/relationships" r:id="rId4"/>
          </a:graphicData>
        </a:graphic>
      </p:graphicFrame>
      <p:sp>
        <p:nvSpPr>
          <p:cNvPr id="28" name="矩形 87">
            <a:extLst>
              <a:ext uri="{FF2B5EF4-FFF2-40B4-BE49-F238E27FC236}">
                <a16:creationId xmlns:a16="http://schemas.microsoft.com/office/drawing/2014/main" id="{3DB5FB94-5DC5-794C-89D1-D85F96702E8C}"/>
              </a:ext>
            </a:extLst>
          </p:cNvPr>
          <p:cNvSpPr/>
          <p:nvPr/>
        </p:nvSpPr>
        <p:spPr>
          <a:xfrm>
            <a:off x="5316071" y="906758"/>
            <a:ext cx="3231164" cy="1788316"/>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p>
        </p:txBody>
      </p:sp>
      <p:sp>
        <p:nvSpPr>
          <p:cNvPr id="32" name="圆角矩形 90">
            <a:extLst>
              <a:ext uri="{FF2B5EF4-FFF2-40B4-BE49-F238E27FC236}">
                <a16:creationId xmlns:a16="http://schemas.microsoft.com/office/drawing/2014/main" id="{9CC0B393-BA35-1149-8C49-6448C3EC33B9}"/>
              </a:ext>
            </a:extLst>
          </p:cNvPr>
          <p:cNvSpPr/>
          <p:nvPr/>
        </p:nvSpPr>
        <p:spPr>
          <a:xfrm>
            <a:off x="5523002" y="771527"/>
            <a:ext cx="1182598" cy="300386"/>
          </a:xfrm>
          <a:prstGeom prst="roundRect">
            <a:avLst/>
          </a:prstGeom>
          <a:solidFill>
            <a:srgbClr val="00BE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cs typeface="+mn-ea"/>
                <a:sym typeface="+mn-lt"/>
              </a:rPr>
              <a:t>Difficulty</a:t>
            </a:r>
            <a:r>
              <a:rPr lang="zh-CN" altLang="en-US" sz="1200" b="1" dirty="0">
                <a:cs typeface="+mn-ea"/>
                <a:sym typeface="+mn-lt"/>
              </a:rPr>
              <a:t> </a:t>
            </a:r>
            <a:r>
              <a:rPr lang="en-US" altLang="zh-CN" sz="1200" b="1" dirty="0">
                <a:cs typeface="+mn-ea"/>
                <a:sym typeface="+mn-lt"/>
              </a:rPr>
              <a:t>1 Comments</a:t>
            </a:r>
            <a:endParaRPr lang="zh-CN" altLang="en-US" sz="1200" b="1" dirty="0">
              <a:cs typeface="+mn-ea"/>
              <a:sym typeface="+mn-lt"/>
            </a:endParaRPr>
          </a:p>
        </p:txBody>
      </p:sp>
      <p:sp>
        <p:nvSpPr>
          <p:cNvPr id="34" name="矩形 87">
            <a:extLst>
              <a:ext uri="{FF2B5EF4-FFF2-40B4-BE49-F238E27FC236}">
                <a16:creationId xmlns:a16="http://schemas.microsoft.com/office/drawing/2014/main" id="{A7922CB1-409F-5F4F-A198-283331B33FC2}"/>
              </a:ext>
            </a:extLst>
          </p:cNvPr>
          <p:cNvSpPr/>
          <p:nvPr/>
        </p:nvSpPr>
        <p:spPr>
          <a:xfrm>
            <a:off x="5316071" y="2905126"/>
            <a:ext cx="3231164" cy="2013383"/>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p>
        </p:txBody>
      </p:sp>
      <p:sp>
        <p:nvSpPr>
          <p:cNvPr id="35" name="圆角矩形 90">
            <a:extLst>
              <a:ext uri="{FF2B5EF4-FFF2-40B4-BE49-F238E27FC236}">
                <a16:creationId xmlns:a16="http://schemas.microsoft.com/office/drawing/2014/main" id="{07E9318E-5A0B-C544-8E58-52DFF2DDE154}"/>
              </a:ext>
            </a:extLst>
          </p:cNvPr>
          <p:cNvSpPr/>
          <p:nvPr/>
        </p:nvSpPr>
        <p:spPr>
          <a:xfrm>
            <a:off x="5512189" y="2783275"/>
            <a:ext cx="1182598" cy="300386"/>
          </a:xfrm>
          <a:prstGeom prst="roundRect">
            <a:avLst/>
          </a:prstGeom>
          <a:solidFill>
            <a:srgbClr val="00BE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cs typeface="+mn-ea"/>
                <a:sym typeface="+mn-lt"/>
              </a:rPr>
              <a:t>Difficulty</a:t>
            </a:r>
            <a:r>
              <a:rPr lang="zh-CN" altLang="en-US" sz="1200" b="1" dirty="0">
                <a:cs typeface="+mn-ea"/>
                <a:sym typeface="+mn-lt"/>
              </a:rPr>
              <a:t> </a:t>
            </a:r>
            <a:r>
              <a:rPr lang="en-US" altLang="zh-CN" sz="1200" b="1" dirty="0">
                <a:cs typeface="+mn-ea"/>
                <a:sym typeface="+mn-lt"/>
              </a:rPr>
              <a:t>2 Comments</a:t>
            </a:r>
            <a:endParaRPr lang="zh-CN" altLang="en-US" sz="1200" b="1" dirty="0">
              <a:cs typeface="+mn-ea"/>
              <a:sym typeface="+mn-lt"/>
            </a:endParaRPr>
          </a:p>
        </p:txBody>
      </p:sp>
      <p:cxnSp>
        <p:nvCxnSpPr>
          <p:cNvPr id="27" name="Elbow Connector 26">
            <a:extLst>
              <a:ext uri="{FF2B5EF4-FFF2-40B4-BE49-F238E27FC236}">
                <a16:creationId xmlns:a16="http://schemas.microsoft.com/office/drawing/2014/main" id="{97134207-44EA-364B-9FA9-85D61EE40A0B}"/>
              </a:ext>
            </a:extLst>
          </p:cNvPr>
          <p:cNvCxnSpPr>
            <a:cxnSpLocks/>
            <a:endCxn id="28" idx="1"/>
          </p:cNvCxnSpPr>
          <p:nvPr/>
        </p:nvCxnSpPr>
        <p:spPr>
          <a:xfrm flipV="1">
            <a:off x="4027950" y="1800916"/>
            <a:ext cx="1288121" cy="1254406"/>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A7F7A7C9-771D-A84D-9A7B-A6614BD518D2}"/>
              </a:ext>
            </a:extLst>
          </p:cNvPr>
          <p:cNvCxnSpPr>
            <a:cxnSpLocks/>
          </p:cNvCxnSpPr>
          <p:nvPr/>
        </p:nvCxnSpPr>
        <p:spPr>
          <a:xfrm>
            <a:off x="3267264" y="3055319"/>
            <a:ext cx="2048807" cy="1016268"/>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00">
            <a:extLst>
              <a:ext uri="{FF2B5EF4-FFF2-40B4-BE49-F238E27FC236}">
                <a16:creationId xmlns:a16="http://schemas.microsoft.com/office/drawing/2014/main" id="{3B845BA7-7B77-A64C-9E69-B61889DB4ABB}"/>
              </a:ext>
            </a:extLst>
          </p:cNvPr>
          <p:cNvSpPr txBox="1"/>
          <p:nvPr/>
        </p:nvSpPr>
        <p:spPr>
          <a:xfrm>
            <a:off x="5512189" y="1088482"/>
            <a:ext cx="2595082" cy="461665"/>
          </a:xfrm>
          <a:prstGeom prst="rect">
            <a:avLst/>
          </a:prstGeom>
          <a:noFill/>
        </p:spPr>
        <p:txBody>
          <a:bodyPr wrap="square" rtlCol="0">
            <a:spAutoFit/>
          </a:bodyPr>
          <a:lstStyle/>
          <a:p>
            <a:r>
              <a:rPr lang="en-US" altLang="zh-CN" sz="1200" b="1" dirty="0">
                <a:solidFill>
                  <a:schemeClr val="tx1">
                    <a:lumMod val="75000"/>
                    <a:lumOff val="25000"/>
                  </a:schemeClr>
                </a:solidFill>
                <a:latin typeface="+mj-lt"/>
                <a:ea typeface="+mn-ea"/>
                <a:cs typeface="Arial" panose="020B0604020202020204" pitchFamily="34" charset="0"/>
              </a:rPr>
              <a:t>Too</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Many</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subcategories</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(&gt;=10)</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in</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some</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categorical</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variables</a:t>
            </a:r>
            <a:endParaRPr lang="en-US" sz="1200" b="1" dirty="0">
              <a:solidFill>
                <a:schemeClr val="tx1">
                  <a:lumMod val="75000"/>
                  <a:lumOff val="25000"/>
                </a:schemeClr>
              </a:solidFill>
              <a:latin typeface="+mj-lt"/>
              <a:ea typeface="+mn-ea"/>
              <a:cs typeface="Arial" panose="020B0604020202020204" pitchFamily="34" charset="0"/>
            </a:endParaRPr>
          </a:p>
        </p:txBody>
      </p:sp>
      <p:sp>
        <p:nvSpPr>
          <p:cNvPr id="17" name="TextBox 100">
            <a:extLst>
              <a:ext uri="{FF2B5EF4-FFF2-40B4-BE49-F238E27FC236}">
                <a16:creationId xmlns:a16="http://schemas.microsoft.com/office/drawing/2014/main" id="{912EA8C2-E11C-594E-A9D8-53A9A9CCAD41}"/>
              </a:ext>
            </a:extLst>
          </p:cNvPr>
          <p:cNvSpPr txBox="1"/>
          <p:nvPr/>
        </p:nvSpPr>
        <p:spPr>
          <a:xfrm>
            <a:off x="5493044" y="1556013"/>
            <a:ext cx="2717003" cy="127727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ltLang="zh-CN" sz="1100" dirty="0">
                <a:solidFill>
                  <a:schemeClr val="tx1">
                    <a:lumMod val="75000"/>
                    <a:lumOff val="25000"/>
                  </a:schemeClr>
                </a:solidFill>
                <a:latin typeface="+mj-lt"/>
                <a:ea typeface="+mn-ea"/>
              </a:rPr>
              <a:t>Some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variables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(i.e.,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INALLY)</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can</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use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the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first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digit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to</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represent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but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for</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most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of</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them,</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hard</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to</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manipulate;</a:t>
            </a:r>
          </a:p>
          <a:p>
            <a:pPr marL="285750" indent="-285750">
              <a:buFont typeface="Arial" panose="020B0604020202020204" pitchFamily="34" charset="0"/>
              <a:buChar char="•"/>
            </a:pPr>
            <a:r>
              <a:rPr lang="en-US" altLang="zh-CN" sz="1100" dirty="0">
                <a:solidFill>
                  <a:schemeClr val="tx1">
                    <a:lumMod val="75000"/>
                    <a:lumOff val="25000"/>
                  </a:schemeClr>
                </a:solidFill>
                <a:latin typeface="+mj-lt"/>
                <a:ea typeface="+mn-ea"/>
              </a:rPr>
              <a:t>Need</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more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instructions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about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the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meaning</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of</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those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categories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to</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manipulate!</a:t>
            </a:r>
          </a:p>
          <a:p>
            <a:pPr marL="285750" indent="-285750">
              <a:buFont typeface="Arial" panose="020B0604020202020204" pitchFamily="34" charset="0"/>
              <a:buChar char="•"/>
            </a:pPr>
            <a:endParaRPr lang="en-US" sz="1100" dirty="0">
              <a:solidFill>
                <a:schemeClr val="tx1">
                  <a:lumMod val="75000"/>
                  <a:lumOff val="25000"/>
                </a:schemeClr>
              </a:solidFill>
              <a:latin typeface="+mj-lt"/>
              <a:ea typeface="+mn-ea"/>
            </a:endParaRPr>
          </a:p>
        </p:txBody>
      </p:sp>
      <p:sp>
        <p:nvSpPr>
          <p:cNvPr id="18" name="TextBox 100">
            <a:extLst>
              <a:ext uri="{FF2B5EF4-FFF2-40B4-BE49-F238E27FC236}">
                <a16:creationId xmlns:a16="http://schemas.microsoft.com/office/drawing/2014/main" id="{8AA6C4DC-B4E5-CB4D-A630-2A8A5B3B3886}"/>
              </a:ext>
            </a:extLst>
          </p:cNvPr>
          <p:cNvSpPr txBox="1"/>
          <p:nvPr/>
        </p:nvSpPr>
        <p:spPr>
          <a:xfrm>
            <a:off x="5637898" y="3262196"/>
            <a:ext cx="2595082" cy="461665"/>
          </a:xfrm>
          <a:prstGeom prst="rect">
            <a:avLst/>
          </a:prstGeom>
          <a:noFill/>
        </p:spPr>
        <p:txBody>
          <a:bodyPr wrap="square" rtlCol="0">
            <a:spAutoFit/>
          </a:bodyPr>
          <a:lstStyle/>
          <a:p>
            <a:r>
              <a:rPr lang="en-US" altLang="zh-CN" sz="1200" b="1" dirty="0">
                <a:solidFill>
                  <a:schemeClr val="tx1">
                    <a:lumMod val="75000"/>
                    <a:lumOff val="25000"/>
                  </a:schemeClr>
                </a:solidFill>
                <a:latin typeface="+mj-lt"/>
                <a:ea typeface="+mn-ea"/>
                <a:cs typeface="Arial" panose="020B0604020202020204" pitchFamily="34" charset="0"/>
              </a:rPr>
              <a:t>Traditional</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Encoding</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Methods</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are</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NOT</a:t>
            </a:r>
            <a:r>
              <a:rPr lang="zh-CN" altLang="en-US" sz="1200" b="1" dirty="0">
                <a:solidFill>
                  <a:schemeClr val="tx1">
                    <a:lumMod val="75000"/>
                    <a:lumOff val="25000"/>
                  </a:schemeClr>
                </a:solidFill>
                <a:latin typeface="+mj-lt"/>
                <a:ea typeface="+mn-ea"/>
                <a:cs typeface="Arial" panose="020B0604020202020204" pitchFamily="34" charset="0"/>
              </a:rPr>
              <a:t> </a:t>
            </a:r>
            <a:r>
              <a:rPr lang="en-US" altLang="zh-CN" sz="1200" b="1" dirty="0">
                <a:solidFill>
                  <a:schemeClr val="tx1">
                    <a:lumMod val="75000"/>
                    <a:lumOff val="25000"/>
                  </a:schemeClr>
                </a:solidFill>
                <a:latin typeface="+mj-lt"/>
                <a:ea typeface="+mn-ea"/>
                <a:cs typeface="Arial" panose="020B0604020202020204" pitchFamily="34" charset="0"/>
              </a:rPr>
              <a:t>Suitable</a:t>
            </a:r>
            <a:endParaRPr lang="en-US" sz="1200" b="1" dirty="0">
              <a:solidFill>
                <a:schemeClr val="tx1">
                  <a:lumMod val="75000"/>
                  <a:lumOff val="25000"/>
                </a:schemeClr>
              </a:solidFill>
              <a:latin typeface="+mj-lt"/>
              <a:ea typeface="+mn-ea"/>
              <a:cs typeface="Arial" panose="020B0604020202020204" pitchFamily="34" charset="0"/>
            </a:endParaRPr>
          </a:p>
        </p:txBody>
      </p:sp>
      <p:sp>
        <p:nvSpPr>
          <p:cNvPr id="21" name="TextBox 100">
            <a:extLst>
              <a:ext uri="{FF2B5EF4-FFF2-40B4-BE49-F238E27FC236}">
                <a16:creationId xmlns:a16="http://schemas.microsoft.com/office/drawing/2014/main" id="{141C820D-FF0B-0D49-B0BC-0A68184BED97}"/>
              </a:ext>
            </a:extLst>
          </p:cNvPr>
          <p:cNvSpPr txBox="1"/>
          <p:nvPr/>
        </p:nvSpPr>
        <p:spPr>
          <a:xfrm>
            <a:off x="5493044" y="3723861"/>
            <a:ext cx="2838919" cy="110799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ltLang="zh-CN" sz="1100" dirty="0">
                <a:solidFill>
                  <a:schemeClr val="tx1">
                    <a:lumMod val="75000"/>
                    <a:lumOff val="25000"/>
                  </a:schemeClr>
                </a:solidFill>
                <a:latin typeface="+mj-lt"/>
                <a:ea typeface="+mn-ea"/>
              </a:rPr>
              <a:t>One-hot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encoding</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will</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create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too</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many</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dimensions,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but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we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have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only</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270,000</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operation</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data;</a:t>
            </a:r>
          </a:p>
          <a:p>
            <a:pPr marL="285750" indent="-285750">
              <a:buFont typeface="Arial" panose="020B0604020202020204" pitchFamily="34" charset="0"/>
              <a:buChar char="•"/>
            </a:pPr>
            <a:r>
              <a:rPr lang="en-US" altLang="zh-CN" sz="1100" dirty="0">
                <a:solidFill>
                  <a:schemeClr val="tx1">
                    <a:lumMod val="75000"/>
                    <a:lumOff val="25000"/>
                  </a:schemeClr>
                </a:solidFill>
                <a:latin typeface="+mj-lt"/>
                <a:ea typeface="+mn-ea"/>
              </a:rPr>
              <a:t>Integer</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encoding</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does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NOT</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work</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because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there</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is</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NO</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ordered</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relationship</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between</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each</a:t>
            </a:r>
            <a:r>
              <a:rPr lang="zh-CN" altLang="en-US" sz="1100" dirty="0">
                <a:solidFill>
                  <a:schemeClr val="tx1">
                    <a:lumMod val="75000"/>
                    <a:lumOff val="25000"/>
                  </a:schemeClr>
                </a:solidFill>
                <a:latin typeface="+mj-lt"/>
                <a:ea typeface="+mn-ea"/>
              </a:rPr>
              <a:t> </a:t>
            </a:r>
            <a:r>
              <a:rPr lang="en-US" altLang="zh-CN" sz="1100" dirty="0">
                <a:solidFill>
                  <a:schemeClr val="tx1">
                    <a:lumMod val="75000"/>
                    <a:lumOff val="25000"/>
                  </a:schemeClr>
                </a:solidFill>
                <a:latin typeface="+mj-lt"/>
                <a:ea typeface="+mn-ea"/>
              </a:rPr>
              <a:t>other.</a:t>
            </a:r>
            <a:endParaRPr lang="en-US" sz="1100" dirty="0">
              <a:solidFill>
                <a:schemeClr val="tx1">
                  <a:lumMod val="75000"/>
                  <a:lumOff val="25000"/>
                </a:schemeClr>
              </a:solidFill>
              <a:latin typeface="+mj-lt"/>
              <a:ea typeface="+mn-ea"/>
            </a:endParaRPr>
          </a:p>
        </p:txBody>
      </p:sp>
    </p:spTree>
    <p:extLst>
      <p:ext uri="{BB962C8B-B14F-4D97-AF65-F5344CB8AC3E}">
        <p14:creationId xmlns:p14="http://schemas.microsoft.com/office/powerpoint/2010/main" val="11477096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898</TotalTime>
  <Words>1631</Words>
  <Application>Microsoft Macintosh PowerPoint</Application>
  <PresentationFormat>On-screen Show (16:9)</PresentationFormat>
  <Paragraphs>353</Paragraphs>
  <Slides>27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Microsoft YaHei</vt:lpstr>
      <vt:lpstr>Muli Regular</vt:lpstr>
      <vt:lpstr>宋体</vt:lpstr>
      <vt:lpstr>Space Mono</vt:lpstr>
      <vt:lpstr>Arial</vt:lpstr>
      <vt:lpstr>Arial</vt:lpstr>
      <vt:lpstr>Times New Roman</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Model Selection</vt:lpstr>
      <vt:lpstr>11 relative attributes After Target Encoding</vt:lpstr>
      <vt:lpstr>PowerPoint Presentation</vt:lpstr>
      <vt:lpstr>6 Regression Model </vt:lpstr>
      <vt:lpstr>Linear Regression</vt:lpstr>
      <vt:lpstr>K Nearest Neighbors Regression</vt:lpstr>
      <vt:lpstr>Bayesian Ridge Regression</vt:lpstr>
      <vt:lpstr>LightGBM</vt:lpstr>
      <vt:lpstr>Random Forest</vt:lpstr>
      <vt:lpstr>Neural Network</vt:lpstr>
      <vt:lpstr>Model Performance Comparison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dc:creator>
  <cp:lastModifiedBy>Zeng, Li (Simon Business School)</cp:lastModifiedBy>
  <cp:revision>103</cp:revision>
  <dcterms:modified xsi:type="dcterms:W3CDTF">2020-04-30T14:03:40Z</dcterms:modified>
</cp:coreProperties>
</file>